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8" r:id="rId3"/>
    <p:sldId id="335" r:id="rId4"/>
    <p:sldId id="334" r:id="rId5"/>
    <p:sldId id="336" r:id="rId6"/>
    <p:sldId id="306" r:id="rId7"/>
    <p:sldId id="326" r:id="rId8"/>
    <p:sldId id="329" r:id="rId9"/>
    <p:sldId id="337" r:id="rId10"/>
    <p:sldId id="339" r:id="rId11"/>
    <p:sldId id="341" r:id="rId12"/>
    <p:sldId id="338" r:id="rId13"/>
    <p:sldId id="332" r:id="rId14"/>
  </p:sldIdLst>
  <p:sldSz cx="12192000" cy="6858000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381" autoAdjust="0"/>
  </p:normalViewPr>
  <p:slideViewPr>
    <p:cSldViewPr snapToGrid="0">
      <p:cViewPr varScale="1">
        <p:scale>
          <a:sx n="81" d="100"/>
          <a:sy n="81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E7404D-C70B-46BD-A6B5-1674BCA0C445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9013504-82C4-44CC-A3AD-C977BAB284EA}">
      <dgm:prSet phldrT="[Texte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b="1" noProof="0" dirty="0" smtClean="0"/>
            <a:t>Health</a:t>
          </a:r>
          <a:endParaRPr lang="en-US" b="1" noProof="0" dirty="0"/>
        </a:p>
      </dgm:t>
    </dgm:pt>
    <dgm:pt modelId="{56015BCD-B004-4148-9BFF-F11125254E76}" type="parTrans" cxnId="{7CD9F7AD-7C5B-4CD6-B327-8B704D926B28}">
      <dgm:prSet/>
      <dgm:spPr/>
      <dgm:t>
        <a:bodyPr/>
        <a:lstStyle/>
        <a:p>
          <a:endParaRPr lang="fr-FR"/>
        </a:p>
      </dgm:t>
    </dgm:pt>
    <dgm:pt modelId="{D9012BC7-1B04-4BD1-A0A1-E505D52AFA64}" type="sibTrans" cxnId="{7CD9F7AD-7C5B-4CD6-B327-8B704D926B28}">
      <dgm:prSet/>
      <dgm:spPr/>
      <dgm:t>
        <a:bodyPr/>
        <a:lstStyle/>
        <a:p>
          <a:endParaRPr lang="fr-FR"/>
        </a:p>
      </dgm:t>
    </dgm:pt>
    <dgm:pt modelId="{B13645FB-B5CD-4421-9CB2-60B3F8BDE7CF}">
      <dgm:prSet phldrT="[Texte]"/>
      <dgm:spPr/>
      <dgm:t>
        <a:bodyPr/>
        <a:lstStyle/>
        <a:p>
          <a:r>
            <a:rPr lang="en-US" b="1" noProof="0" dirty="0" smtClean="0"/>
            <a:t>Cities, Territories , Mobility</a:t>
          </a:r>
          <a:endParaRPr lang="en-US" b="1" noProof="0" dirty="0"/>
        </a:p>
      </dgm:t>
    </dgm:pt>
    <dgm:pt modelId="{A077E06D-5800-4CAA-A649-CE2619B33F25}" type="parTrans" cxnId="{3706DE36-34D2-4CC3-9E7A-80768B1BA9CB}">
      <dgm:prSet/>
      <dgm:spPr/>
      <dgm:t>
        <a:bodyPr/>
        <a:lstStyle/>
        <a:p>
          <a:endParaRPr lang="fr-FR"/>
        </a:p>
      </dgm:t>
    </dgm:pt>
    <dgm:pt modelId="{1C88BCF9-BDD2-486B-BB4C-0EF7571462DA}" type="sibTrans" cxnId="{3706DE36-34D2-4CC3-9E7A-80768B1BA9CB}">
      <dgm:prSet/>
      <dgm:spPr/>
      <dgm:t>
        <a:bodyPr/>
        <a:lstStyle/>
        <a:p>
          <a:endParaRPr lang="fr-FR"/>
        </a:p>
      </dgm:t>
    </dgm:pt>
    <dgm:pt modelId="{8FA4A7B3-8AEC-469A-A4CF-D911D9A52428}">
      <dgm:prSet phldrT="[Texte]"/>
      <dgm:spPr>
        <a:solidFill>
          <a:schemeClr val="accent6"/>
        </a:solidFill>
      </dgm:spPr>
      <dgm:t>
        <a:bodyPr/>
        <a:lstStyle/>
        <a:p>
          <a:r>
            <a:rPr lang="en-US" b="1" noProof="0" dirty="0" smtClean="0"/>
            <a:t>Digital &amp; Technological Transformations</a:t>
          </a:r>
        </a:p>
      </dgm:t>
    </dgm:pt>
    <dgm:pt modelId="{34BAFC6D-22D5-479F-AD35-5FC0B0D90038}" type="parTrans" cxnId="{A483F11B-BE44-4BCF-BAF7-3FB8F25D753E}">
      <dgm:prSet/>
      <dgm:spPr/>
      <dgm:t>
        <a:bodyPr/>
        <a:lstStyle/>
        <a:p>
          <a:endParaRPr lang="fr-FR"/>
        </a:p>
      </dgm:t>
    </dgm:pt>
    <dgm:pt modelId="{0B2B1CD8-BD5B-4E13-8295-78D6BA0776C2}" type="sibTrans" cxnId="{A483F11B-BE44-4BCF-BAF7-3FB8F25D753E}">
      <dgm:prSet/>
      <dgm:spPr/>
      <dgm:t>
        <a:bodyPr/>
        <a:lstStyle/>
        <a:p>
          <a:endParaRPr lang="fr-FR"/>
        </a:p>
      </dgm:t>
    </dgm:pt>
    <dgm:pt modelId="{7C0D46CC-1CFD-4E22-8C11-E50416F51232}">
      <dgm:prSet phldrT="[Texte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Society, Culture,  Heritage</a:t>
          </a:r>
          <a:endParaRPr lang="en-US" b="1" noProof="0" dirty="0"/>
        </a:p>
      </dgm:t>
    </dgm:pt>
    <dgm:pt modelId="{28D74B60-C5D5-4CE6-A6C0-B69C352F8B88}" type="parTrans" cxnId="{57097556-609B-41D4-946F-4959D3CF97ED}">
      <dgm:prSet/>
      <dgm:spPr/>
      <dgm:t>
        <a:bodyPr/>
        <a:lstStyle/>
        <a:p>
          <a:endParaRPr lang="fr-FR"/>
        </a:p>
      </dgm:t>
    </dgm:pt>
    <dgm:pt modelId="{BB1BE8B9-7113-4D99-8EDB-EF1C2113967C}" type="sibTrans" cxnId="{57097556-609B-41D4-946F-4959D3CF97ED}">
      <dgm:prSet/>
      <dgm:spPr/>
      <dgm:t>
        <a:bodyPr/>
        <a:lstStyle/>
        <a:p>
          <a:endParaRPr lang="fr-FR"/>
        </a:p>
      </dgm:t>
    </dgm:pt>
    <dgm:pt modelId="{2B3908DE-7798-4B53-BE4E-D26520D08372}">
      <dgm:prSet phldrT="[Texte]"/>
      <dgm:spPr>
        <a:solidFill>
          <a:srgbClr val="FFC000"/>
        </a:solidFill>
      </dgm:spPr>
      <dgm:t>
        <a:bodyPr/>
        <a:lstStyle/>
        <a:p>
          <a:r>
            <a:rPr lang="en-US" b="1" noProof="0" dirty="0" smtClean="0"/>
            <a:t>Climate Environment Energy</a:t>
          </a:r>
          <a:endParaRPr lang="en-US" b="1" noProof="0" dirty="0"/>
        </a:p>
      </dgm:t>
    </dgm:pt>
    <dgm:pt modelId="{4EF28050-8E5D-42E2-B744-BA7F8BF0E783}" type="sibTrans" cxnId="{91E82D31-D9A3-4F91-9240-A4090E310C83}">
      <dgm:prSet/>
      <dgm:spPr/>
      <dgm:t>
        <a:bodyPr/>
        <a:lstStyle/>
        <a:p>
          <a:endParaRPr lang="fr-FR"/>
        </a:p>
      </dgm:t>
    </dgm:pt>
    <dgm:pt modelId="{ADDD2B90-B64D-4537-A870-87CB69F4AC2E}" type="parTrans" cxnId="{91E82D31-D9A3-4F91-9240-A4090E310C83}">
      <dgm:prSet/>
      <dgm:spPr/>
      <dgm:t>
        <a:bodyPr/>
        <a:lstStyle/>
        <a:p>
          <a:endParaRPr lang="fr-FR"/>
        </a:p>
      </dgm:t>
    </dgm:pt>
    <dgm:pt modelId="{3688E45D-999A-4512-B801-54CECD82407A}" type="pres">
      <dgm:prSet presAssocID="{67E7404D-C70B-46BD-A6B5-1674BCA0C4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1FE5D13-9EB2-4B77-9C8F-B140E571A61D}" type="pres">
      <dgm:prSet presAssocID="{39013504-82C4-44CC-A3AD-C977BAB284EA}" presName="node" presStyleLbl="node1" presStyleIdx="0" presStyleCnt="5" custScaleX="123171" custScaleY="1714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6B710B-9BE1-4254-9F55-61A3FA874B37}" type="pres">
      <dgm:prSet presAssocID="{39013504-82C4-44CC-A3AD-C977BAB284EA}" presName="spNode" presStyleCnt="0"/>
      <dgm:spPr/>
    </dgm:pt>
    <dgm:pt modelId="{DC42AB00-ADDD-41CE-81D7-194CE14DE0C1}" type="pres">
      <dgm:prSet presAssocID="{D9012BC7-1B04-4BD1-A0A1-E505D52AFA64}" presName="sibTrans" presStyleLbl="sibTrans1D1" presStyleIdx="0" presStyleCnt="5"/>
      <dgm:spPr/>
      <dgm:t>
        <a:bodyPr/>
        <a:lstStyle/>
        <a:p>
          <a:endParaRPr lang="fr-FR"/>
        </a:p>
      </dgm:t>
    </dgm:pt>
    <dgm:pt modelId="{7D328511-20A4-47B9-8551-821323785580}" type="pres">
      <dgm:prSet presAssocID="{B13645FB-B5CD-4421-9CB2-60B3F8BDE7CF}" presName="node" presStyleLbl="node1" presStyleIdx="1" presStyleCnt="5" custScaleX="132918" custScaleY="135923" custRadScaleRad="94860" custRadScaleInc="2899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AA2DEC-DB07-410F-B2F7-1A3B9DCC1DEB}" type="pres">
      <dgm:prSet presAssocID="{B13645FB-B5CD-4421-9CB2-60B3F8BDE7CF}" presName="spNode" presStyleCnt="0"/>
      <dgm:spPr/>
    </dgm:pt>
    <dgm:pt modelId="{8B1CF792-B833-4C3C-B00F-AEC48F6F15F5}" type="pres">
      <dgm:prSet presAssocID="{1C88BCF9-BDD2-486B-BB4C-0EF7571462D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546BDCEA-EF6F-4091-9B62-74530FE6E0BB}" type="pres">
      <dgm:prSet presAssocID="{8FA4A7B3-8AEC-469A-A4CF-D911D9A52428}" presName="node" presStyleLbl="node1" presStyleIdx="2" presStyleCnt="5" custScaleX="140967" custScaleY="156995" custRadScaleRad="105170" custRadScaleInc="-63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D89D38-06D3-4F6E-B3BE-6DFD0ADAFAF4}" type="pres">
      <dgm:prSet presAssocID="{8FA4A7B3-8AEC-469A-A4CF-D911D9A52428}" presName="spNode" presStyleCnt="0"/>
      <dgm:spPr/>
    </dgm:pt>
    <dgm:pt modelId="{90E9E174-AFA1-4704-B882-DC08A248EC39}" type="pres">
      <dgm:prSet presAssocID="{0B2B1CD8-BD5B-4E13-8295-78D6BA0776C2}" presName="sibTrans" presStyleLbl="sibTrans1D1" presStyleIdx="2" presStyleCnt="5"/>
      <dgm:spPr/>
      <dgm:t>
        <a:bodyPr/>
        <a:lstStyle/>
        <a:p>
          <a:endParaRPr lang="fr-FR"/>
        </a:p>
      </dgm:t>
    </dgm:pt>
    <dgm:pt modelId="{AD49C4AE-C62F-4CBF-A03F-9D4D22ADE723}" type="pres">
      <dgm:prSet presAssocID="{2B3908DE-7798-4B53-BE4E-D26520D08372}" presName="node" presStyleLbl="node1" presStyleIdx="3" presStyleCnt="5" custScaleX="148894" custScaleY="164784" custRadScaleRad="98948" custRadScaleInc="49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F8C824-2732-4232-9B6E-EACD277A45F6}" type="pres">
      <dgm:prSet presAssocID="{2B3908DE-7798-4B53-BE4E-D26520D08372}" presName="spNode" presStyleCnt="0"/>
      <dgm:spPr/>
    </dgm:pt>
    <dgm:pt modelId="{E3B5D6E4-3DF7-4C2C-AEE2-D3F421039A3A}" type="pres">
      <dgm:prSet presAssocID="{4EF28050-8E5D-42E2-B744-BA7F8BF0E783}" presName="sibTrans" presStyleLbl="sibTrans1D1" presStyleIdx="3" presStyleCnt="5"/>
      <dgm:spPr/>
      <dgm:t>
        <a:bodyPr/>
        <a:lstStyle/>
        <a:p>
          <a:endParaRPr lang="fr-FR"/>
        </a:p>
      </dgm:t>
    </dgm:pt>
    <dgm:pt modelId="{C89EC9FB-B3D8-4224-8ADE-85AB5E5B8AAF}" type="pres">
      <dgm:prSet presAssocID="{7C0D46CC-1CFD-4E22-8C11-E50416F51232}" presName="node" presStyleLbl="node1" presStyleIdx="4" presStyleCnt="5" custScaleX="132484" custScaleY="161115" custRadScaleRad="94946" custRadScaleInc="-3026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2D8CB2A-2953-437F-B964-60BB2A84CC84}" type="pres">
      <dgm:prSet presAssocID="{7C0D46CC-1CFD-4E22-8C11-E50416F51232}" presName="spNode" presStyleCnt="0"/>
      <dgm:spPr/>
    </dgm:pt>
    <dgm:pt modelId="{BA3F3E6D-7E95-4F01-BE82-E2FCB4B92750}" type="pres">
      <dgm:prSet presAssocID="{BB1BE8B9-7113-4D99-8EDB-EF1C2113967C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8787B429-23B9-4864-A33A-D7C4F63FE111}" type="presOf" srcId="{0B2B1CD8-BD5B-4E13-8295-78D6BA0776C2}" destId="{90E9E174-AFA1-4704-B882-DC08A248EC39}" srcOrd="0" destOrd="0" presId="urn:microsoft.com/office/officeart/2005/8/layout/cycle6"/>
    <dgm:cxn modelId="{887788F1-7D29-4978-89CA-F4B37E74ECDA}" type="presOf" srcId="{39013504-82C4-44CC-A3AD-C977BAB284EA}" destId="{61FE5D13-9EB2-4B77-9C8F-B140E571A61D}" srcOrd="0" destOrd="0" presId="urn:microsoft.com/office/officeart/2005/8/layout/cycle6"/>
    <dgm:cxn modelId="{A483F11B-BE44-4BCF-BAF7-3FB8F25D753E}" srcId="{67E7404D-C70B-46BD-A6B5-1674BCA0C445}" destId="{8FA4A7B3-8AEC-469A-A4CF-D911D9A52428}" srcOrd="2" destOrd="0" parTransId="{34BAFC6D-22D5-479F-AD35-5FC0B0D90038}" sibTransId="{0B2B1CD8-BD5B-4E13-8295-78D6BA0776C2}"/>
    <dgm:cxn modelId="{57097556-609B-41D4-946F-4959D3CF97ED}" srcId="{67E7404D-C70B-46BD-A6B5-1674BCA0C445}" destId="{7C0D46CC-1CFD-4E22-8C11-E50416F51232}" srcOrd="4" destOrd="0" parTransId="{28D74B60-C5D5-4CE6-A6C0-B69C352F8B88}" sibTransId="{BB1BE8B9-7113-4D99-8EDB-EF1C2113967C}"/>
    <dgm:cxn modelId="{3E7F7FD1-E0A6-4B6A-81F3-139FF889F350}" type="presOf" srcId="{4EF28050-8E5D-42E2-B744-BA7F8BF0E783}" destId="{E3B5D6E4-3DF7-4C2C-AEE2-D3F421039A3A}" srcOrd="0" destOrd="0" presId="urn:microsoft.com/office/officeart/2005/8/layout/cycle6"/>
    <dgm:cxn modelId="{6B0CC911-3C20-4C4A-A266-AC3C1AB42B08}" type="presOf" srcId="{1C88BCF9-BDD2-486B-BB4C-0EF7571462DA}" destId="{8B1CF792-B833-4C3C-B00F-AEC48F6F15F5}" srcOrd="0" destOrd="0" presId="urn:microsoft.com/office/officeart/2005/8/layout/cycle6"/>
    <dgm:cxn modelId="{3706DE36-34D2-4CC3-9E7A-80768B1BA9CB}" srcId="{67E7404D-C70B-46BD-A6B5-1674BCA0C445}" destId="{B13645FB-B5CD-4421-9CB2-60B3F8BDE7CF}" srcOrd="1" destOrd="0" parTransId="{A077E06D-5800-4CAA-A649-CE2619B33F25}" sibTransId="{1C88BCF9-BDD2-486B-BB4C-0EF7571462DA}"/>
    <dgm:cxn modelId="{A5A09250-988E-420C-ADE1-04BB56123952}" type="presOf" srcId="{8FA4A7B3-8AEC-469A-A4CF-D911D9A52428}" destId="{546BDCEA-EF6F-4091-9B62-74530FE6E0BB}" srcOrd="0" destOrd="0" presId="urn:microsoft.com/office/officeart/2005/8/layout/cycle6"/>
    <dgm:cxn modelId="{0D807E73-72FB-4197-A67A-BCB4748ABBEC}" type="presOf" srcId="{7C0D46CC-1CFD-4E22-8C11-E50416F51232}" destId="{C89EC9FB-B3D8-4224-8ADE-85AB5E5B8AAF}" srcOrd="0" destOrd="0" presId="urn:microsoft.com/office/officeart/2005/8/layout/cycle6"/>
    <dgm:cxn modelId="{3C4F29AE-6692-4C65-A870-C70F6A5AE8C1}" type="presOf" srcId="{B13645FB-B5CD-4421-9CB2-60B3F8BDE7CF}" destId="{7D328511-20A4-47B9-8551-821323785580}" srcOrd="0" destOrd="0" presId="urn:microsoft.com/office/officeart/2005/8/layout/cycle6"/>
    <dgm:cxn modelId="{79E960FC-4C13-4827-9CCA-E56B18F59A93}" type="presOf" srcId="{67E7404D-C70B-46BD-A6B5-1674BCA0C445}" destId="{3688E45D-999A-4512-B801-54CECD82407A}" srcOrd="0" destOrd="0" presId="urn:microsoft.com/office/officeart/2005/8/layout/cycle6"/>
    <dgm:cxn modelId="{7FE80CDE-0625-4894-8F6E-DAEEB52083B3}" type="presOf" srcId="{BB1BE8B9-7113-4D99-8EDB-EF1C2113967C}" destId="{BA3F3E6D-7E95-4F01-BE82-E2FCB4B92750}" srcOrd="0" destOrd="0" presId="urn:microsoft.com/office/officeart/2005/8/layout/cycle6"/>
    <dgm:cxn modelId="{91E82D31-D9A3-4F91-9240-A4090E310C83}" srcId="{67E7404D-C70B-46BD-A6B5-1674BCA0C445}" destId="{2B3908DE-7798-4B53-BE4E-D26520D08372}" srcOrd="3" destOrd="0" parTransId="{ADDD2B90-B64D-4537-A870-87CB69F4AC2E}" sibTransId="{4EF28050-8E5D-42E2-B744-BA7F8BF0E783}"/>
    <dgm:cxn modelId="{7CD9F7AD-7C5B-4CD6-B327-8B704D926B28}" srcId="{67E7404D-C70B-46BD-A6B5-1674BCA0C445}" destId="{39013504-82C4-44CC-A3AD-C977BAB284EA}" srcOrd="0" destOrd="0" parTransId="{56015BCD-B004-4148-9BFF-F11125254E76}" sibTransId="{D9012BC7-1B04-4BD1-A0A1-E505D52AFA64}"/>
    <dgm:cxn modelId="{1B03B9DD-7408-4681-89D1-FD78CD26C83C}" type="presOf" srcId="{2B3908DE-7798-4B53-BE4E-D26520D08372}" destId="{AD49C4AE-C62F-4CBF-A03F-9D4D22ADE723}" srcOrd="0" destOrd="0" presId="urn:microsoft.com/office/officeart/2005/8/layout/cycle6"/>
    <dgm:cxn modelId="{DC6F5FD7-5A2B-44DC-945C-A90953ED9DFA}" type="presOf" srcId="{D9012BC7-1B04-4BD1-A0A1-E505D52AFA64}" destId="{DC42AB00-ADDD-41CE-81D7-194CE14DE0C1}" srcOrd="0" destOrd="0" presId="urn:microsoft.com/office/officeart/2005/8/layout/cycle6"/>
    <dgm:cxn modelId="{60377A33-6118-4498-A5D8-5D7B7458F6A8}" type="presParOf" srcId="{3688E45D-999A-4512-B801-54CECD82407A}" destId="{61FE5D13-9EB2-4B77-9C8F-B140E571A61D}" srcOrd="0" destOrd="0" presId="urn:microsoft.com/office/officeart/2005/8/layout/cycle6"/>
    <dgm:cxn modelId="{A53C99B8-7FFA-43D3-ADBC-E5262B8A6E3D}" type="presParOf" srcId="{3688E45D-999A-4512-B801-54CECD82407A}" destId="{776B710B-9BE1-4254-9F55-61A3FA874B37}" srcOrd="1" destOrd="0" presId="urn:microsoft.com/office/officeart/2005/8/layout/cycle6"/>
    <dgm:cxn modelId="{A6D7324D-C70D-47C4-A36C-18674BBEDBC1}" type="presParOf" srcId="{3688E45D-999A-4512-B801-54CECD82407A}" destId="{DC42AB00-ADDD-41CE-81D7-194CE14DE0C1}" srcOrd="2" destOrd="0" presId="urn:microsoft.com/office/officeart/2005/8/layout/cycle6"/>
    <dgm:cxn modelId="{B59DF8D7-F491-410A-B27F-263915767F95}" type="presParOf" srcId="{3688E45D-999A-4512-B801-54CECD82407A}" destId="{7D328511-20A4-47B9-8551-821323785580}" srcOrd="3" destOrd="0" presId="urn:microsoft.com/office/officeart/2005/8/layout/cycle6"/>
    <dgm:cxn modelId="{E538701F-37B9-4FC5-B495-9F8C3A994D66}" type="presParOf" srcId="{3688E45D-999A-4512-B801-54CECD82407A}" destId="{35AA2DEC-DB07-410F-B2F7-1A3B9DCC1DEB}" srcOrd="4" destOrd="0" presId="urn:microsoft.com/office/officeart/2005/8/layout/cycle6"/>
    <dgm:cxn modelId="{C05EE3A9-5671-4B99-BC77-639B63024851}" type="presParOf" srcId="{3688E45D-999A-4512-B801-54CECD82407A}" destId="{8B1CF792-B833-4C3C-B00F-AEC48F6F15F5}" srcOrd="5" destOrd="0" presId="urn:microsoft.com/office/officeart/2005/8/layout/cycle6"/>
    <dgm:cxn modelId="{EDD075A5-EB42-4B30-B648-7BEDF94D7613}" type="presParOf" srcId="{3688E45D-999A-4512-B801-54CECD82407A}" destId="{546BDCEA-EF6F-4091-9B62-74530FE6E0BB}" srcOrd="6" destOrd="0" presId="urn:microsoft.com/office/officeart/2005/8/layout/cycle6"/>
    <dgm:cxn modelId="{896DE9E6-A929-43B9-A8BB-4056EFAC030B}" type="presParOf" srcId="{3688E45D-999A-4512-B801-54CECD82407A}" destId="{7BD89D38-06D3-4F6E-B3BE-6DFD0ADAFAF4}" srcOrd="7" destOrd="0" presId="urn:microsoft.com/office/officeart/2005/8/layout/cycle6"/>
    <dgm:cxn modelId="{2B6C010C-9BA2-4F46-8B40-13F09F3CEA90}" type="presParOf" srcId="{3688E45D-999A-4512-B801-54CECD82407A}" destId="{90E9E174-AFA1-4704-B882-DC08A248EC39}" srcOrd="8" destOrd="0" presId="urn:microsoft.com/office/officeart/2005/8/layout/cycle6"/>
    <dgm:cxn modelId="{DAD1DE41-2C56-4604-9E22-0C476B761F3B}" type="presParOf" srcId="{3688E45D-999A-4512-B801-54CECD82407A}" destId="{AD49C4AE-C62F-4CBF-A03F-9D4D22ADE723}" srcOrd="9" destOrd="0" presId="urn:microsoft.com/office/officeart/2005/8/layout/cycle6"/>
    <dgm:cxn modelId="{7AB86529-EB77-4910-9276-29374AC3C712}" type="presParOf" srcId="{3688E45D-999A-4512-B801-54CECD82407A}" destId="{0BF8C824-2732-4232-9B6E-EACD277A45F6}" srcOrd="10" destOrd="0" presId="urn:microsoft.com/office/officeart/2005/8/layout/cycle6"/>
    <dgm:cxn modelId="{474A4ED5-332D-4CD3-9A6E-DF09DA4161A1}" type="presParOf" srcId="{3688E45D-999A-4512-B801-54CECD82407A}" destId="{E3B5D6E4-3DF7-4C2C-AEE2-D3F421039A3A}" srcOrd="11" destOrd="0" presId="urn:microsoft.com/office/officeart/2005/8/layout/cycle6"/>
    <dgm:cxn modelId="{1AE5BF07-0D49-4C01-B560-1DE058B88EF4}" type="presParOf" srcId="{3688E45D-999A-4512-B801-54CECD82407A}" destId="{C89EC9FB-B3D8-4224-8ADE-85AB5E5B8AAF}" srcOrd="12" destOrd="0" presId="urn:microsoft.com/office/officeart/2005/8/layout/cycle6"/>
    <dgm:cxn modelId="{007309E7-07A3-4E39-9B5A-EEDA2DFD3105}" type="presParOf" srcId="{3688E45D-999A-4512-B801-54CECD82407A}" destId="{D2D8CB2A-2953-437F-B964-60BB2A84CC84}" srcOrd="13" destOrd="0" presId="urn:microsoft.com/office/officeart/2005/8/layout/cycle6"/>
    <dgm:cxn modelId="{3217EBAA-7C51-44F3-A546-6083F9408E0F}" type="presParOf" srcId="{3688E45D-999A-4512-B801-54CECD82407A}" destId="{BA3F3E6D-7E95-4F01-BE82-E2FCB4B92750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C7B6DD-C45E-4DB4-91DC-CA99C57A0142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248B232-56AB-4C1E-8B8C-A2F076A5D73A}">
      <dgm:prSet phldrT="[Texte]" custT="1"/>
      <dgm:spPr>
        <a:solidFill>
          <a:srgbClr val="FFC000"/>
        </a:solidFill>
      </dgm:spPr>
      <dgm:t>
        <a:bodyPr/>
        <a:lstStyle/>
        <a:p>
          <a:r>
            <a:rPr lang="fr-FR" sz="3600" b="1" dirty="0" smtClean="0"/>
            <a:t>HUB</a:t>
          </a:r>
          <a:endParaRPr lang="fr-FR" sz="3600" b="1" dirty="0"/>
        </a:p>
      </dgm:t>
    </dgm:pt>
    <dgm:pt modelId="{0B8F00E9-403E-4378-96E0-69E37892C7FB}" type="parTrans" cxnId="{A36B69D4-EC8D-4F4E-9923-7AECF51FD643}">
      <dgm:prSet/>
      <dgm:spPr/>
      <dgm:t>
        <a:bodyPr/>
        <a:lstStyle/>
        <a:p>
          <a:endParaRPr lang="fr-FR"/>
        </a:p>
      </dgm:t>
    </dgm:pt>
    <dgm:pt modelId="{7BBA3F84-8086-4F0C-BFDE-CD3DC295A82B}" type="sibTrans" cxnId="{A36B69D4-EC8D-4F4E-9923-7AECF51FD643}">
      <dgm:prSet/>
      <dgm:spPr/>
      <dgm:t>
        <a:bodyPr/>
        <a:lstStyle/>
        <a:p>
          <a:endParaRPr lang="fr-FR"/>
        </a:p>
      </dgm:t>
    </dgm:pt>
    <dgm:pt modelId="{B3442BCE-344F-44C2-9BB1-7D92DE1682C2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endParaRPr lang="en-GB" sz="1800" b="1" dirty="0" smtClean="0">
            <a:solidFill>
              <a:schemeClr val="bg1"/>
            </a:solidFill>
          </a:endParaRPr>
        </a:p>
        <a:p>
          <a:pPr algn="ctr"/>
          <a:endParaRPr lang="en-GB" sz="1800" b="1" dirty="0" smtClean="0">
            <a:solidFill>
              <a:schemeClr val="bg1"/>
            </a:solidFill>
          </a:endParaRPr>
        </a:p>
        <a:p>
          <a:pPr algn="ctr"/>
          <a:endParaRPr lang="en-GB" sz="2000" b="1" dirty="0" smtClean="0">
            <a:solidFill>
              <a:schemeClr val="bg1"/>
            </a:solidFill>
          </a:endParaRPr>
        </a:p>
        <a:p>
          <a:pPr algn="ctr"/>
          <a:r>
            <a:rPr lang="en-GB" sz="2000" b="1" dirty="0" smtClean="0">
              <a:solidFill>
                <a:schemeClr val="tx1"/>
              </a:solidFill>
            </a:rPr>
            <a:t>I</a:t>
          </a:r>
          <a:r>
            <a:rPr lang="fr-FR" sz="2000" dirty="0" err="1" smtClean="0">
              <a:solidFill>
                <a:schemeClr val="tx1"/>
              </a:solidFill>
            </a:rPr>
            <a:t>nterdisciplinary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dirty="0" err="1" smtClean="0">
              <a:solidFill>
                <a:schemeClr val="tx1"/>
              </a:solidFill>
            </a:rPr>
            <a:t>research</a:t>
          </a:r>
          <a:r>
            <a:rPr lang="fr-FR" sz="2000" dirty="0" smtClean="0">
              <a:solidFill>
                <a:schemeClr val="tx1"/>
              </a:solidFill>
            </a:rPr>
            <a:t/>
          </a:r>
          <a:br>
            <a:rPr lang="fr-FR" sz="2000" dirty="0" smtClean="0">
              <a:solidFill>
                <a:schemeClr val="tx1"/>
              </a:solidFill>
            </a:rPr>
          </a:br>
          <a:r>
            <a:rPr lang="fr-FR" sz="2000" dirty="0" smtClean="0">
              <a:solidFill>
                <a:schemeClr val="tx1"/>
              </a:solidFill>
            </a:rPr>
            <a:t>PhD/</a:t>
          </a:r>
          <a:r>
            <a:rPr lang="fr-FR" sz="2000" dirty="0" err="1" smtClean="0">
              <a:solidFill>
                <a:schemeClr val="tx1"/>
              </a:solidFill>
            </a:rPr>
            <a:t>research</a:t>
          </a:r>
          <a:r>
            <a:rPr lang="fr-FR" sz="2000" dirty="0" smtClean="0">
              <a:solidFill>
                <a:schemeClr val="tx1"/>
              </a:solidFill>
            </a:rPr>
            <a:t/>
          </a:r>
          <a:br>
            <a:rPr lang="fr-FR" sz="2000" dirty="0" smtClean="0">
              <a:solidFill>
                <a:schemeClr val="tx1"/>
              </a:solidFill>
            </a:rPr>
          </a:br>
          <a:r>
            <a:rPr lang="fr-FR" sz="2000" dirty="0" smtClean="0">
              <a:solidFill>
                <a:schemeClr val="tx1"/>
              </a:solidFill>
            </a:rPr>
            <a:t>Masters</a:t>
          </a:r>
          <a:br>
            <a:rPr lang="fr-FR" sz="2000" dirty="0" smtClean="0">
              <a:solidFill>
                <a:schemeClr val="tx1"/>
              </a:solidFill>
            </a:rPr>
          </a:br>
          <a:r>
            <a:rPr lang="fr-FR" sz="2000" dirty="0" err="1" smtClean="0">
              <a:solidFill>
                <a:schemeClr val="tx1"/>
              </a:solidFill>
            </a:rPr>
            <a:t>Bachelor</a:t>
          </a:r>
          <a:endParaRPr lang="fr-FR" sz="2000" dirty="0" smtClean="0">
            <a:solidFill>
              <a:schemeClr val="tx1"/>
            </a:solidFill>
          </a:endParaRPr>
        </a:p>
        <a:p>
          <a:pPr algn="l"/>
          <a:r>
            <a:rPr lang="fr-FR" sz="2000" i="1" dirty="0" err="1" smtClean="0">
              <a:solidFill>
                <a:schemeClr val="tx1"/>
              </a:solidFill>
            </a:rPr>
            <a:t>European</a:t>
          </a:r>
          <a:r>
            <a:rPr lang="fr-FR" sz="2000" i="1" dirty="0" smtClean="0">
              <a:solidFill>
                <a:schemeClr val="tx1"/>
              </a:solidFill>
            </a:rPr>
            <a:t> programs </a:t>
          </a:r>
          <a:r>
            <a:rPr lang="fr-FR" sz="2000" i="1" dirty="0" err="1" smtClean="0">
              <a:solidFill>
                <a:schemeClr val="tx1"/>
              </a:solidFill>
            </a:rPr>
            <a:t>through</a:t>
          </a:r>
          <a:r>
            <a:rPr lang="fr-FR" sz="2000" i="1" dirty="0" smtClean="0">
              <a:solidFill>
                <a:schemeClr val="tx1"/>
              </a:solidFill>
            </a:rPr>
            <a:t> 8 </a:t>
          </a:r>
          <a:r>
            <a:rPr lang="fr-FR" sz="2000" i="1" dirty="0" err="1" smtClean="0">
              <a:solidFill>
                <a:schemeClr val="tx1"/>
              </a:solidFill>
            </a:rPr>
            <a:t>universities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pathways</a:t>
          </a:r>
          <a:r>
            <a:rPr lang="en-GB" sz="2000" b="1" dirty="0" smtClean="0">
              <a:solidFill>
                <a:schemeClr val="tx1"/>
              </a:solidFill>
            </a:rPr>
            <a:t> </a:t>
          </a:r>
          <a:r>
            <a:rPr lang="fr-FR" sz="1800" dirty="0" smtClean="0">
              <a:solidFill>
                <a:schemeClr val="tx1"/>
              </a:solidFill>
            </a:rPr>
            <a:t/>
          </a:r>
          <a:br>
            <a:rPr lang="fr-FR" sz="1800" dirty="0" smtClean="0">
              <a:solidFill>
                <a:schemeClr val="tx1"/>
              </a:solidFill>
            </a:rPr>
          </a:br>
          <a:r>
            <a:rPr lang="fr-FR" sz="1800" dirty="0" smtClean="0">
              <a:solidFill>
                <a:schemeClr val="tx1"/>
              </a:solidFill>
            </a:rPr>
            <a:t/>
          </a:r>
          <a:br>
            <a:rPr lang="fr-FR" sz="1800" dirty="0" smtClean="0">
              <a:solidFill>
                <a:schemeClr val="tx1"/>
              </a:solidFill>
            </a:rPr>
          </a:br>
          <a:endParaRPr lang="fr-FR" dirty="0">
            <a:solidFill>
              <a:schemeClr val="tx1"/>
            </a:solidFill>
          </a:endParaRPr>
        </a:p>
      </dgm:t>
    </dgm:pt>
    <dgm:pt modelId="{32993778-BFF8-4DA5-96F9-DDA6F68E70A7}" type="parTrans" cxnId="{1BC77893-9EB4-4FAE-9837-8BDECEB176D2}">
      <dgm:prSet/>
      <dgm:spPr/>
      <dgm:t>
        <a:bodyPr/>
        <a:lstStyle/>
        <a:p>
          <a:endParaRPr lang="fr-FR"/>
        </a:p>
      </dgm:t>
    </dgm:pt>
    <dgm:pt modelId="{C669214B-D9C2-4F7C-9871-455368CC989D}" type="sibTrans" cxnId="{1BC77893-9EB4-4FAE-9837-8BDECEB176D2}">
      <dgm:prSet/>
      <dgm:spPr/>
      <dgm:t>
        <a:bodyPr/>
        <a:lstStyle/>
        <a:p>
          <a:endParaRPr lang="fr-FR"/>
        </a:p>
      </dgm:t>
    </dgm:pt>
    <dgm:pt modelId="{711E74A4-0A20-4D40-BB83-CD357AFDC149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fr-FR" sz="2000" dirty="0" smtClean="0"/>
        </a:p>
        <a:p>
          <a:r>
            <a:rPr lang="fr-FR" sz="2000" dirty="0" smtClean="0">
              <a:solidFill>
                <a:schemeClr val="tx1"/>
              </a:solidFill>
            </a:rPr>
            <a:t>Field actions, </a:t>
          </a:r>
          <a:r>
            <a:rPr lang="fr-FR" sz="2000" dirty="0" err="1" smtClean="0">
              <a:solidFill>
                <a:schemeClr val="tx1"/>
              </a:solidFill>
            </a:rPr>
            <a:t>Executive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dirty="0" err="1" smtClean="0">
              <a:solidFill>
                <a:schemeClr val="tx1"/>
              </a:solidFill>
            </a:rPr>
            <a:t>education</a:t>
          </a:r>
          <a:r>
            <a:rPr lang="fr-FR" sz="2000" dirty="0" smtClean="0">
              <a:solidFill>
                <a:schemeClr val="tx1"/>
              </a:solidFill>
            </a:rPr>
            <a:t>, </a:t>
          </a:r>
        </a:p>
        <a:p>
          <a:r>
            <a:rPr lang="fr-FR" sz="2000" dirty="0" smtClean="0">
              <a:solidFill>
                <a:schemeClr val="tx1"/>
              </a:solidFill>
            </a:rPr>
            <a:t>Innovation/ </a:t>
          </a:r>
          <a:r>
            <a:rPr lang="fr-FR" sz="2000" dirty="0" err="1" smtClean="0">
              <a:solidFill>
                <a:schemeClr val="tx1"/>
              </a:solidFill>
            </a:rPr>
            <a:t>transfer</a:t>
          </a:r>
          <a:r>
            <a:rPr lang="fr-FR" sz="2000" dirty="0" smtClean="0">
              <a:solidFill>
                <a:schemeClr val="tx1"/>
              </a:solidFill>
            </a:rPr>
            <a:t> (</a:t>
          </a:r>
          <a:r>
            <a:rPr lang="fr-FR" sz="2000" dirty="0" err="1" smtClean="0">
              <a:solidFill>
                <a:schemeClr val="tx1"/>
              </a:solidFill>
            </a:rPr>
            <a:t>incubator</a:t>
          </a:r>
          <a:r>
            <a:rPr lang="fr-FR" sz="2000" dirty="0" smtClean="0">
              <a:solidFill>
                <a:schemeClr val="tx1"/>
              </a:solidFill>
            </a:rPr>
            <a:t>…), etc.</a:t>
          </a:r>
        </a:p>
        <a:p>
          <a:r>
            <a:rPr lang="fr-FR" sz="2000" i="1" dirty="0" err="1" smtClean="0">
              <a:solidFill>
                <a:schemeClr val="tx1"/>
              </a:solidFill>
            </a:rPr>
            <a:t>Activities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undertaken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with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external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stakeholders</a:t>
          </a:r>
          <a:endParaRPr lang="fr-FR" sz="2000" i="1" dirty="0">
            <a:solidFill>
              <a:schemeClr val="tx1"/>
            </a:solidFill>
          </a:endParaRPr>
        </a:p>
      </dgm:t>
    </dgm:pt>
    <dgm:pt modelId="{8082C70E-C95A-43FB-B10B-9E025D218245}" type="parTrans" cxnId="{C21718B7-58EC-4A84-B6E1-85F908ED9432}">
      <dgm:prSet/>
      <dgm:spPr/>
      <dgm:t>
        <a:bodyPr/>
        <a:lstStyle/>
        <a:p>
          <a:endParaRPr lang="fr-FR"/>
        </a:p>
      </dgm:t>
    </dgm:pt>
    <dgm:pt modelId="{22142E6B-AFF2-4230-BA4B-7AB9DBBE092B}" type="sibTrans" cxnId="{C21718B7-58EC-4A84-B6E1-85F908ED9432}">
      <dgm:prSet/>
      <dgm:spPr/>
      <dgm:t>
        <a:bodyPr/>
        <a:lstStyle/>
        <a:p>
          <a:endParaRPr lang="fr-FR"/>
        </a:p>
      </dgm:t>
    </dgm:pt>
    <dgm:pt modelId="{04F73624-7123-4AFD-97FB-3F59A979E520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2000" dirty="0" smtClean="0">
              <a:solidFill>
                <a:schemeClr val="tx1"/>
              </a:solidFill>
            </a:rPr>
            <a:t>International </a:t>
          </a:r>
          <a:r>
            <a:rPr lang="fr-FR" sz="2000" dirty="0" err="1" smtClean="0">
              <a:solidFill>
                <a:schemeClr val="tx1"/>
              </a:solidFill>
            </a:rPr>
            <a:t>Strategy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dirty="0" err="1" smtClean="0">
              <a:solidFill>
                <a:schemeClr val="tx1"/>
              </a:solidFill>
            </a:rPr>
            <a:t>partnerships</a:t>
          </a:r>
          <a:r>
            <a:rPr lang="fr-FR" sz="2000" dirty="0" smtClean="0">
              <a:solidFill>
                <a:schemeClr val="tx1"/>
              </a:solidFill>
            </a:rPr>
            <a:t> </a:t>
          </a:r>
          <a:r>
            <a:rPr lang="fr-FR" sz="2000" dirty="0" err="1" smtClean="0">
              <a:solidFill>
                <a:schemeClr val="tx1"/>
              </a:solidFill>
            </a:rPr>
            <a:t>with</a:t>
          </a:r>
          <a:r>
            <a:rPr lang="fr-FR" sz="2000" dirty="0" smtClean="0">
              <a:solidFill>
                <a:schemeClr val="tx1"/>
              </a:solidFill>
            </a:rPr>
            <a:t> the </a:t>
          </a:r>
          <a:r>
            <a:rPr lang="fr-FR" sz="2000" dirty="0" err="1" smtClean="0">
              <a:solidFill>
                <a:schemeClr val="tx1"/>
              </a:solidFill>
            </a:rPr>
            <a:t>Mediterranean</a:t>
          </a:r>
          <a:r>
            <a:rPr lang="fr-FR" sz="2000" dirty="0" smtClean="0">
              <a:solidFill>
                <a:schemeClr val="tx1"/>
              </a:solidFill>
            </a:rPr>
            <a:t> area &amp; </a:t>
          </a:r>
          <a:r>
            <a:rPr lang="fr-FR" sz="2000" dirty="0" err="1" smtClean="0">
              <a:solidFill>
                <a:schemeClr val="tx1"/>
              </a:solidFill>
            </a:rPr>
            <a:t>Africa</a:t>
          </a:r>
          <a:endParaRPr lang="fr-FR" sz="2000" dirty="0">
            <a:solidFill>
              <a:schemeClr val="tx1"/>
            </a:solidFill>
          </a:endParaRPr>
        </a:p>
      </dgm:t>
    </dgm:pt>
    <dgm:pt modelId="{F90C5E2C-01A6-46AD-B56A-8446D2D7CAB9}" type="parTrans" cxnId="{E17DF637-AF82-41DA-A634-7116BAB4221D}">
      <dgm:prSet/>
      <dgm:spPr/>
      <dgm:t>
        <a:bodyPr/>
        <a:lstStyle/>
        <a:p>
          <a:endParaRPr lang="fr-FR"/>
        </a:p>
      </dgm:t>
    </dgm:pt>
    <dgm:pt modelId="{F1A4FC7A-4944-448A-BEDB-988410F8457F}" type="sibTrans" cxnId="{E17DF637-AF82-41DA-A634-7116BAB4221D}">
      <dgm:prSet/>
      <dgm:spPr/>
      <dgm:t>
        <a:bodyPr/>
        <a:lstStyle/>
        <a:p>
          <a:endParaRPr lang="fr-FR"/>
        </a:p>
      </dgm:t>
    </dgm:pt>
    <dgm:pt modelId="{E6CB1069-42CB-4F30-9EDD-57C7D336AA95}">
      <dgm:prSet/>
      <dgm:spPr/>
      <dgm:t>
        <a:bodyPr/>
        <a:lstStyle/>
        <a:p>
          <a:endParaRPr lang="fr-FR"/>
        </a:p>
      </dgm:t>
    </dgm:pt>
    <dgm:pt modelId="{796AB56C-2FEF-46B8-A19E-4858C5670723}" type="parTrans" cxnId="{0CF1B2E0-9CA3-4AB9-8E6C-40E762259A68}">
      <dgm:prSet/>
      <dgm:spPr/>
      <dgm:t>
        <a:bodyPr/>
        <a:lstStyle/>
        <a:p>
          <a:endParaRPr lang="fr-FR"/>
        </a:p>
      </dgm:t>
    </dgm:pt>
    <dgm:pt modelId="{8AC550E7-6633-45E4-A12B-871CC47E5FCB}" type="sibTrans" cxnId="{0CF1B2E0-9CA3-4AB9-8E6C-40E762259A68}">
      <dgm:prSet/>
      <dgm:spPr/>
      <dgm:t>
        <a:bodyPr/>
        <a:lstStyle/>
        <a:p>
          <a:endParaRPr lang="fr-FR"/>
        </a:p>
      </dgm:t>
    </dgm:pt>
    <dgm:pt modelId="{FD90DAB7-248E-4C07-8DA5-E9C691994D7D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000" dirty="0" err="1" smtClean="0">
              <a:solidFill>
                <a:schemeClr val="tx1"/>
              </a:solidFill>
            </a:rPr>
            <a:t>Board</a:t>
          </a:r>
          <a:endParaRPr lang="fr-FR" sz="2000" i="0" dirty="0" smtClean="0">
            <a:solidFill>
              <a:schemeClr val="tx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1000" i="0" dirty="0" smtClean="0">
              <a:solidFill>
                <a:schemeClr val="tx1"/>
              </a:solidFill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000" i="1" dirty="0" smtClean="0">
              <a:solidFill>
                <a:schemeClr val="tx1"/>
              </a:solidFill>
            </a:rPr>
            <a:t>(</a:t>
          </a:r>
          <a:r>
            <a:rPr lang="fr-FR" sz="2000" i="1" dirty="0" err="1" smtClean="0">
              <a:solidFill>
                <a:schemeClr val="tx1"/>
              </a:solidFill>
            </a:rPr>
            <a:t>Universities</a:t>
          </a:r>
          <a:r>
            <a:rPr lang="fr-FR" sz="2000" i="1" dirty="0" smtClean="0">
              <a:solidFill>
                <a:schemeClr val="tx1"/>
              </a:solidFill>
            </a:rPr>
            <a:t>’ </a:t>
          </a:r>
          <a:r>
            <a:rPr lang="fr-FR" sz="2000" i="1" dirty="0" err="1" smtClean="0">
              <a:solidFill>
                <a:schemeClr val="tx1"/>
              </a:solidFill>
            </a:rPr>
            <a:t>representatives</a:t>
          </a:r>
          <a:r>
            <a:rPr lang="fr-FR" sz="2000" i="1" dirty="0" smtClean="0">
              <a:solidFill>
                <a:schemeClr val="tx1"/>
              </a:solidFill>
            </a:rPr>
            <a:t> + </a:t>
          </a:r>
          <a:r>
            <a:rPr lang="fr-FR" sz="2000" i="1" dirty="0" err="1" smtClean="0">
              <a:solidFill>
                <a:schemeClr val="tx1"/>
              </a:solidFill>
            </a:rPr>
            <a:t>external</a:t>
          </a:r>
          <a:r>
            <a:rPr lang="fr-FR" sz="2000" i="1" dirty="0" smtClean="0">
              <a:solidFill>
                <a:schemeClr val="tx1"/>
              </a:solidFill>
            </a:rPr>
            <a:t> </a:t>
          </a:r>
          <a:r>
            <a:rPr lang="fr-FR" sz="2000" i="1" dirty="0" err="1" smtClean="0">
              <a:solidFill>
                <a:schemeClr val="tx1"/>
              </a:solidFill>
            </a:rPr>
            <a:t>stakeholders</a:t>
          </a:r>
          <a:r>
            <a:rPr lang="fr-FR" sz="2000" dirty="0" smtClean="0">
              <a:solidFill>
                <a:schemeClr val="tx1"/>
              </a:solidFill>
            </a:rPr>
            <a:t>)   </a:t>
          </a:r>
          <a:endParaRPr lang="fr-FR" sz="2000" dirty="0">
            <a:solidFill>
              <a:schemeClr val="tx1"/>
            </a:solidFill>
          </a:endParaRPr>
        </a:p>
      </dgm:t>
    </dgm:pt>
    <dgm:pt modelId="{9B9EA607-243D-4A01-B1C1-DA75A4725282}" type="parTrans" cxnId="{B3887038-2180-4C9B-B813-5F5FF35DFCD0}">
      <dgm:prSet/>
      <dgm:spPr/>
      <dgm:t>
        <a:bodyPr/>
        <a:lstStyle/>
        <a:p>
          <a:endParaRPr lang="fr-FR"/>
        </a:p>
      </dgm:t>
    </dgm:pt>
    <dgm:pt modelId="{4DFB34D5-7289-4A62-870A-EA0F4DDD2132}" type="sibTrans" cxnId="{B3887038-2180-4C9B-B813-5F5FF35DFCD0}">
      <dgm:prSet/>
      <dgm:spPr/>
      <dgm:t>
        <a:bodyPr/>
        <a:lstStyle/>
        <a:p>
          <a:endParaRPr lang="fr-FR"/>
        </a:p>
      </dgm:t>
    </dgm:pt>
    <dgm:pt modelId="{F4AE45B0-6C40-4CE0-9A92-EB63EA02F47F}" type="pres">
      <dgm:prSet presAssocID="{4AC7B6DD-C45E-4DB4-91DC-CA99C57A0142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40D7B5E-157B-406A-9D9B-16C10E5CD256}" type="pres">
      <dgm:prSet presAssocID="{4AC7B6DD-C45E-4DB4-91DC-CA99C57A0142}" presName="matrix" presStyleCnt="0"/>
      <dgm:spPr/>
    </dgm:pt>
    <dgm:pt modelId="{F19BE47F-F229-461F-8B2C-B3C386E94E08}" type="pres">
      <dgm:prSet presAssocID="{4AC7B6DD-C45E-4DB4-91DC-CA99C57A0142}" presName="tile1" presStyleLbl="node1" presStyleIdx="0" presStyleCnt="4" custLinFactNeighborX="-643" custLinFactNeighborY="29"/>
      <dgm:spPr/>
      <dgm:t>
        <a:bodyPr/>
        <a:lstStyle/>
        <a:p>
          <a:endParaRPr lang="fr-FR"/>
        </a:p>
      </dgm:t>
    </dgm:pt>
    <dgm:pt modelId="{052107A1-0086-41C1-AC39-D7762439D164}" type="pres">
      <dgm:prSet presAssocID="{4AC7B6DD-C45E-4DB4-91DC-CA99C57A0142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860479-8E14-401C-86E1-EE2C236630E5}" type="pres">
      <dgm:prSet presAssocID="{4AC7B6DD-C45E-4DB4-91DC-CA99C57A0142}" presName="tile2" presStyleLbl="node1" presStyleIdx="1" presStyleCnt="4"/>
      <dgm:spPr/>
      <dgm:t>
        <a:bodyPr/>
        <a:lstStyle/>
        <a:p>
          <a:endParaRPr lang="fr-FR"/>
        </a:p>
      </dgm:t>
    </dgm:pt>
    <dgm:pt modelId="{BC9D277F-9CB7-4588-AB9C-06BCDD42482A}" type="pres">
      <dgm:prSet presAssocID="{4AC7B6DD-C45E-4DB4-91DC-CA99C57A0142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2C2812-DF33-4097-A60D-FBA0E0D9785A}" type="pres">
      <dgm:prSet presAssocID="{4AC7B6DD-C45E-4DB4-91DC-CA99C57A0142}" presName="tile3" presStyleLbl="node1" presStyleIdx="2" presStyleCnt="4"/>
      <dgm:spPr/>
      <dgm:t>
        <a:bodyPr/>
        <a:lstStyle/>
        <a:p>
          <a:endParaRPr lang="fr-FR"/>
        </a:p>
      </dgm:t>
    </dgm:pt>
    <dgm:pt modelId="{5FB03CB4-6469-4CAE-93B2-9FA2FB4771E2}" type="pres">
      <dgm:prSet presAssocID="{4AC7B6DD-C45E-4DB4-91DC-CA99C57A0142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491D6E-D12B-426E-A13D-C322ED74CF99}" type="pres">
      <dgm:prSet presAssocID="{4AC7B6DD-C45E-4DB4-91DC-CA99C57A0142}" presName="tile4" presStyleLbl="node1" presStyleIdx="3" presStyleCnt="4" custLinFactNeighborY="0"/>
      <dgm:spPr/>
      <dgm:t>
        <a:bodyPr/>
        <a:lstStyle/>
        <a:p>
          <a:endParaRPr lang="fr-FR"/>
        </a:p>
      </dgm:t>
    </dgm:pt>
    <dgm:pt modelId="{079F7318-787E-4DE8-8D09-75EBB5459BAB}" type="pres">
      <dgm:prSet presAssocID="{4AC7B6DD-C45E-4DB4-91DC-CA99C57A0142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F6EFE5-B02C-4185-B312-D0BFC8C5EF4E}" type="pres">
      <dgm:prSet presAssocID="{4AC7B6DD-C45E-4DB4-91DC-CA99C57A0142}" presName="centerTile" presStyleLbl="fgShp" presStyleIdx="0" presStyleCnt="1" custLinFactNeighborX="-210" custLinFactNeighborY="890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0CF1B2E0-9CA3-4AB9-8E6C-40E762259A68}" srcId="{4AC7B6DD-C45E-4DB4-91DC-CA99C57A0142}" destId="{E6CB1069-42CB-4F30-9EDD-57C7D336AA95}" srcOrd="1" destOrd="0" parTransId="{796AB56C-2FEF-46B8-A19E-4858C5670723}" sibTransId="{8AC550E7-6633-45E4-A12B-871CC47E5FCB}"/>
    <dgm:cxn modelId="{C21718B7-58EC-4A84-B6E1-85F908ED9432}" srcId="{A248B232-56AB-4C1E-8B8C-A2F076A5D73A}" destId="{711E74A4-0A20-4D40-BB83-CD357AFDC149}" srcOrd="1" destOrd="0" parTransId="{8082C70E-C95A-43FB-B10B-9E025D218245}" sibTransId="{22142E6B-AFF2-4230-BA4B-7AB9DBBE092B}"/>
    <dgm:cxn modelId="{CE400BDB-E19D-469B-94CE-F7E94477FC60}" type="presOf" srcId="{04F73624-7123-4AFD-97FB-3F59A979E520}" destId="{722C2812-DF33-4097-A60D-FBA0E0D9785A}" srcOrd="0" destOrd="0" presId="urn:microsoft.com/office/officeart/2005/8/layout/matrix1"/>
    <dgm:cxn modelId="{0A976A2B-B48A-4F1D-AFCD-133468B410FB}" type="presOf" srcId="{FD90DAB7-248E-4C07-8DA5-E9C691994D7D}" destId="{16491D6E-D12B-426E-A13D-C322ED74CF99}" srcOrd="0" destOrd="0" presId="urn:microsoft.com/office/officeart/2005/8/layout/matrix1"/>
    <dgm:cxn modelId="{0B6329DA-9457-4235-BC8B-7CA91092ABAE}" type="presOf" srcId="{B3442BCE-344F-44C2-9BB1-7D92DE1682C2}" destId="{052107A1-0086-41C1-AC39-D7762439D164}" srcOrd="1" destOrd="0" presId="urn:microsoft.com/office/officeart/2005/8/layout/matrix1"/>
    <dgm:cxn modelId="{1BC77893-9EB4-4FAE-9837-8BDECEB176D2}" srcId="{A248B232-56AB-4C1E-8B8C-A2F076A5D73A}" destId="{B3442BCE-344F-44C2-9BB1-7D92DE1682C2}" srcOrd="0" destOrd="0" parTransId="{32993778-BFF8-4DA5-96F9-DDA6F68E70A7}" sibTransId="{C669214B-D9C2-4F7C-9871-455368CC989D}"/>
    <dgm:cxn modelId="{B3887038-2180-4C9B-B813-5F5FF35DFCD0}" srcId="{A248B232-56AB-4C1E-8B8C-A2F076A5D73A}" destId="{FD90DAB7-248E-4C07-8DA5-E9C691994D7D}" srcOrd="3" destOrd="0" parTransId="{9B9EA607-243D-4A01-B1C1-DA75A4725282}" sibTransId="{4DFB34D5-7289-4A62-870A-EA0F4DDD2132}"/>
    <dgm:cxn modelId="{37359AD5-BD0F-4DB8-BDEA-6F9380B82C0E}" type="presOf" srcId="{A248B232-56AB-4C1E-8B8C-A2F076A5D73A}" destId="{19F6EFE5-B02C-4185-B312-D0BFC8C5EF4E}" srcOrd="0" destOrd="0" presId="urn:microsoft.com/office/officeart/2005/8/layout/matrix1"/>
    <dgm:cxn modelId="{C54958C4-C87F-4441-AE7F-45B57C139871}" type="presOf" srcId="{4AC7B6DD-C45E-4DB4-91DC-CA99C57A0142}" destId="{F4AE45B0-6C40-4CE0-9A92-EB63EA02F47F}" srcOrd="0" destOrd="0" presId="urn:microsoft.com/office/officeart/2005/8/layout/matrix1"/>
    <dgm:cxn modelId="{E17DF637-AF82-41DA-A634-7116BAB4221D}" srcId="{A248B232-56AB-4C1E-8B8C-A2F076A5D73A}" destId="{04F73624-7123-4AFD-97FB-3F59A979E520}" srcOrd="2" destOrd="0" parTransId="{F90C5E2C-01A6-46AD-B56A-8446D2D7CAB9}" sibTransId="{F1A4FC7A-4944-448A-BEDB-988410F8457F}"/>
    <dgm:cxn modelId="{13F6102E-2BF4-4A29-B67E-E0A2FC780303}" type="presOf" srcId="{711E74A4-0A20-4D40-BB83-CD357AFDC149}" destId="{A0860479-8E14-401C-86E1-EE2C236630E5}" srcOrd="0" destOrd="0" presId="urn:microsoft.com/office/officeart/2005/8/layout/matrix1"/>
    <dgm:cxn modelId="{A36B69D4-EC8D-4F4E-9923-7AECF51FD643}" srcId="{4AC7B6DD-C45E-4DB4-91DC-CA99C57A0142}" destId="{A248B232-56AB-4C1E-8B8C-A2F076A5D73A}" srcOrd="0" destOrd="0" parTransId="{0B8F00E9-403E-4378-96E0-69E37892C7FB}" sibTransId="{7BBA3F84-8086-4F0C-BFDE-CD3DC295A82B}"/>
    <dgm:cxn modelId="{EF119FD5-4692-4236-B939-545BD9762A65}" type="presOf" srcId="{711E74A4-0A20-4D40-BB83-CD357AFDC149}" destId="{BC9D277F-9CB7-4588-AB9C-06BCDD42482A}" srcOrd="1" destOrd="0" presId="urn:microsoft.com/office/officeart/2005/8/layout/matrix1"/>
    <dgm:cxn modelId="{D0F812B9-FC1B-4B69-9707-12E074A977C4}" type="presOf" srcId="{FD90DAB7-248E-4C07-8DA5-E9C691994D7D}" destId="{079F7318-787E-4DE8-8D09-75EBB5459BAB}" srcOrd="1" destOrd="0" presId="urn:microsoft.com/office/officeart/2005/8/layout/matrix1"/>
    <dgm:cxn modelId="{261AB022-CD86-42E8-92C5-960601E360F2}" type="presOf" srcId="{B3442BCE-344F-44C2-9BB1-7D92DE1682C2}" destId="{F19BE47F-F229-461F-8B2C-B3C386E94E08}" srcOrd="0" destOrd="0" presId="urn:microsoft.com/office/officeart/2005/8/layout/matrix1"/>
    <dgm:cxn modelId="{86254925-D4D9-4EF2-9E89-819BC210428D}" type="presOf" srcId="{04F73624-7123-4AFD-97FB-3F59A979E520}" destId="{5FB03CB4-6469-4CAE-93B2-9FA2FB4771E2}" srcOrd="1" destOrd="0" presId="urn:microsoft.com/office/officeart/2005/8/layout/matrix1"/>
    <dgm:cxn modelId="{88C98489-82AE-465B-9A89-B7E14CCC5329}" type="presParOf" srcId="{F4AE45B0-6C40-4CE0-9A92-EB63EA02F47F}" destId="{540D7B5E-157B-406A-9D9B-16C10E5CD256}" srcOrd="0" destOrd="0" presId="urn:microsoft.com/office/officeart/2005/8/layout/matrix1"/>
    <dgm:cxn modelId="{F1A79520-5B5C-4610-A6F2-3210D8D37BA5}" type="presParOf" srcId="{540D7B5E-157B-406A-9D9B-16C10E5CD256}" destId="{F19BE47F-F229-461F-8B2C-B3C386E94E08}" srcOrd="0" destOrd="0" presId="urn:microsoft.com/office/officeart/2005/8/layout/matrix1"/>
    <dgm:cxn modelId="{8E3BC997-8E02-4B76-BE81-634C5729669D}" type="presParOf" srcId="{540D7B5E-157B-406A-9D9B-16C10E5CD256}" destId="{052107A1-0086-41C1-AC39-D7762439D164}" srcOrd="1" destOrd="0" presId="urn:microsoft.com/office/officeart/2005/8/layout/matrix1"/>
    <dgm:cxn modelId="{4716AD45-A959-46A4-9258-42C69186D098}" type="presParOf" srcId="{540D7B5E-157B-406A-9D9B-16C10E5CD256}" destId="{A0860479-8E14-401C-86E1-EE2C236630E5}" srcOrd="2" destOrd="0" presId="urn:microsoft.com/office/officeart/2005/8/layout/matrix1"/>
    <dgm:cxn modelId="{990C37A2-55D2-4E1C-A096-61C80C711B86}" type="presParOf" srcId="{540D7B5E-157B-406A-9D9B-16C10E5CD256}" destId="{BC9D277F-9CB7-4588-AB9C-06BCDD42482A}" srcOrd="3" destOrd="0" presId="urn:microsoft.com/office/officeart/2005/8/layout/matrix1"/>
    <dgm:cxn modelId="{6437994B-8022-41C1-BD5D-04C04E715740}" type="presParOf" srcId="{540D7B5E-157B-406A-9D9B-16C10E5CD256}" destId="{722C2812-DF33-4097-A60D-FBA0E0D9785A}" srcOrd="4" destOrd="0" presId="urn:microsoft.com/office/officeart/2005/8/layout/matrix1"/>
    <dgm:cxn modelId="{71ABB385-C47C-4607-BD10-E8F8FD9BE2D7}" type="presParOf" srcId="{540D7B5E-157B-406A-9D9B-16C10E5CD256}" destId="{5FB03CB4-6469-4CAE-93B2-9FA2FB4771E2}" srcOrd="5" destOrd="0" presId="urn:microsoft.com/office/officeart/2005/8/layout/matrix1"/>
    <dgm:cxn modelId="{2FD39868-58AF-4C6E-A2C6-18BE63396DE0}" type="presParOf" srcId="{540D7B5E-157B-406A-9D9B-16C10E5CD256}" destId="{16491D6E-D12B-426E-A13D-C322ED74CF99}" srcOrd="6" destOrd="0" presId="urn:microsoft.com/office/officeart/2005/8/layout/matrix1"/>
    <dgm:cxn modelId="{D01809A9-5190-426D-8183-74E6BD861E48}" type="presParOf" srcId="{540D7B5E-157B-406A-9D9B-16C10E5CD256}" destId="{079F7318-787E-4DE8-8D09-75EBB5459BAB}" srcOrd="7" destOrd="0" presId="urn:microsoft.com/office/officeart/2005/8/layout/matrix1"/>
    <dgm:cxn modelId="{8A82D19A-EA00-46A0-B98F-FF92DBABED49}" type="presParOf" srcId="{F4AE45B0-6C40-4CE0-9A92-EB63EA02F47F}" destId="{19F6EFE5-B02C-4185-B312-D0BFC8C5EF4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712" cy="495686"/>
          </a:xfrm>
          <a:prstGeom prst="rect">
            <a:avLst/>
          </a:prstGeom>
        </p:spPr>
        <p:txBody>
          <a:bodyPr vert="horz" lIns="91126" tIns="45563" rIns="91126" bIns="4556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375" y="0"/>
            <a:ext cx="2945712" cy="495686"/>
          </a:xfrm>
          <a:prstGeom prst="rect">
            <a:avLst/>
          </a:prstGeom>
        </p:spPr>
        <p:txBody>
          <a:bodyPr vert="horz" lIns="91126" tIns="45563" rIns="91126" bIns="45563" rtlCol="0"/>
          <a:lstStyle>
            <a:lvl1pPr algn="r">
              <a:defRPr sz="1200"/>
            </a:lvl1pPr>
          </a:lstStyle>
          <a:p>
            <a:fld id="{201B3358-5714-4713-A07E-212FFFB26C45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6" tIns="45563" rIns="91126" bIns="4556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292" y="4751638"/>
            <a:ext cx="5439093" cy="3888134"/>
          </a:xfrm>
          <a:prstGeom prst="rect">
            <a:avLst/>
          </a:prstGeom>
        </p:spPr>
        <p:txBody>
          <a:bodyPr vert="horz" lIns="91126" tIns="45563" rIns="91126" bIns="45563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566"/>
            <a:ext cx="2945712" cy="495686"/>
          </a:xfrm>
          <a:prstGeom prst="rect">
            <a:avLst/>
          </a:prstGeom>
        </p:spPr>
        <p:txBody>
          <a:bodyPr vert="horz" lIns="91126" tIns="45563" rIns="91126" bIns="4556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375" y="9378566"/>
            <a:ext cx="2945712" cy="495686"/>
          </a:xfrm>
          <a:prstGeom prst="rect">
            <a:avLst/>
          </a:prstGeom>
        </p:spPr>
        <p:txBody>
          <a:bodyPr vert="horz" lIns="91126" tIns="45563" rIns="91126" bIns="45563" rtlCol="0" anchor="b"/>
          <a:lstStyle>
            <a:lvl1pPr algn="r">
              <a:defRPr sz="1200"/>
            </a:lvl1pPr>
          </a:lstStyle>
          <a:p>
            <a:fld id="{488C8901-B9DD-41E9-81C6-8886A49A613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6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C2EF3-EF8D-4619-9435-6C2485CD97C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9863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C2EF3-EF8D-4619-9435-6C2485CD97C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009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C2EF3-EF8D-4619-9435-6C2485CD97C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91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94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71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6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09-09-19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8300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16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70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3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61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46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62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50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1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08FB0-B7FA-4240-9606-718E40F079E1}" type="datetimeFigureOut">
              <a:rPr lang="fr-FR" smtClean="0"/>
              <a:t>09/09/2019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C87FB-73B1-4D4F-A77E-ACAFA5AB52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46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411" y="476848"/>
            <a:ext cx="7457143" cy="4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1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5867" y="190564"/>
            <a:ext cx="2134176" cy="136827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99813" y="90282"/>
            <a:ext cx="8756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accent1"/>
                </a:solidFill>
              </a:rPr>
              <a:t>CIVIS Mobility Objectives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9925" y="976926"/>
            <a:ext cx="794027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1"/>
                </a:solidFill>
              </a:rPr>
              <a:t> </a:t>
            </a:r>
            <a:r>
              <a:rPr lang="fr-FR" sz="2000" b="1" dirty="0" smtClean="0"/>
              <a:t>Objectives</a:t>
            </a:r>
            <a:r>
              <a:rPr lang="fr-FR" b="1" dirty="0" smtClean="0"/>
              <a:t> :</a:t>
            </a:r>
          </a:p>
          <a:p>
            <a:endParaRPr lang="fr-FR" sz="300" b="1" dirty="0" smtClean="0"/>
          </a:p>
          <a:p>
            <a:pPr marL="285750" indent="-285750">
              <a:buFontTx/>
              <a:buChar char="-"/>
            </a:pPr>
            <a:r>
              <a:rPr lang="fr-FR" sz="2000" dirty="0" err="1" smtClean="0"/>
              <a:t>Enable</a:t>
            </a:r>
            <a:r>
              <a:rPr lang="fr-FR" sz="2000" dirty="0" smtClean="0"/>
              <a:t> </a:t>
            </a:r>
            <a:r>
              <a:rPr lang="fr-FR" sz="2000" dirty="0" err="1" smtClean="0"/>
              <a:t>seamless</a:t>
            </a:r>
            <a:r>
              <a:rPr lang="fr-FR" sz="2000" dirty="0" smtClean="0"/>
              <a:t> and multi-</a:t>
            </a:r>
            <a:r>
              <a:rPr lang="fr-FR" sz="2000" dirty="0" err="1" smtClean="0"/>
              <a:t>dimensional</a:t>
            </a:r>
            <a:r>
              <a:rPr lang="fr-FR" sz="2000" dirty="0" smtClean="0"/>
              <a:t> </a:t>
            </a:r>
            <a:r>
              <a:rPr lang="fr-FR" sz="2000" dirty="0" err="1" smtClean="0"/>
              <a:t>mobility</a:t>
            </a:r>
            <a:r>
              <a:rPr lang="fr-FR" sz="2000" dirty="0" smtClean="0"/>
              <a:t> </a:t>
            </a:r>
            <a:r>
              <a:rPr lang="fr-FR" sz="2000" dirty="0" err="1" smtClean="0"/>
              <a:t>models</a:t>
            </a:r>
            <a:r>
              <a:rPr lang="fr-FR" sz="2000" dirty="0" smtClean="0"/>
              <a:t> </a:t>
            </a:r>
            <a:r>
              <a:rPr lang="fr-FR" sz="2000" dirty="0" err="1" smtClean="0"/>
              <a:t>that</a:t>
            </a:r>
            <a:r>
              <a:rPr lang="fr-FR" sz="2000" dirty="0" smtClean="0"/>
              <a:t> </a:t>
            </a:r>
            <a:r>
              <a:rPr lang="fr-FR" sz="2000" dirty="0" err="1" smtClean="0"/>
              <a:t>will</a:t>
            </a:r>
            <a:r>
              <a:rPr lang="fr-FR" sz="2000" dirty="0" smtClean="0"/>
              <a:t> </a:t>
            </a:r>
            <a:r>
              <a:rPr lang="fr-FR" sz="2000" dirty="0" err="1" smtClean="0"/>
              <a:t>enable</a:t>
            </a:r>
            <a:r>
              <a:rPr lang="fr-FR" sz="2000" dirty="0" smtClean="0"/>
              <a:t> </a:t>
            </a:r>
            <a:r>
              <a:rPr lang="fr-FR" sz="2000" b="1" dirty="0" smtClean="0">
                <a:solidFill>
                  <a:srgbClr val="FF0000"/>
                </a:solidFill>
              </a:rPr>
              <a:t>10% </a:t>
            </a:r>
            <a:r>
              <a:rPr lang="fr-FR" sz="2000" b="1" dirty="0" err="1" smtClean="0">
                <a:solidFill>
                  <a:srgbClr val="FF0000"/>
                </a:solidFill>
              </a:rPr>
              <a:t>student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mobility</a:t>
            </a:r>
            <a:r>
              <a:rPr lang="fr-FR" sz="2000" b="1" dirty="0" smtClean="0">
                <a:solidFill>
                  <a:srgbClr val="FF0000"/>
                </a:solidFill>
              </a:rPr>
              <a:t> by 2022 (12.000)</a:t>
            </a:r>
          </a:p>
          <a:p>
            <a:pPr marL="285750" indent="-285750">
              <a:buFontTx/>
              <a:buChar char="-"/>
            </a:pPr>
            <a:r>
              <a:rPr lang="fr-FR" sz="2000" dirty="0" err="1" smtClean="0"/>
              <a:t>Achieve</a:t>
            </a:r>
            <a:r>
              <a:rPr lang="fr-FR" sz="2000" dirty="0" smtClean="0"/>
              <a:t> 50% </a:t>
            </a:r>
            <a:r>
              <a:rPr lang="fr-FR" sz="2000" dirty="0" err="1" smtClean="0"/>
              <a:t>student</a:t>
            </a:r>
            <a:r>
              <a:rPr lang="fr-FR" sz="2000" dirty="0" smtClean="0"/>
              <a:t> </a:t>
            </a:r>
            <a:r>
              <a:rPr lang="fr-FR" sz="2000" dirty="0" err="1" smtClean="0"/>
              <a:t>mobility</a:t>
            </a:r>
            <a:r>
              <a:rPr lang="fr-FR" sz="2000" dirty="0" smtClean="0"/>
              <a:t> </a:t>
            </a:r>
            <a:r>
              <a:rPr lang="fr-FR" sz="2000" dirty="0" err="1" smtClean="0"/>
              <a:t>within</a:t>
            </a:r>
            <a:r>
              <a:rPr lang="fr-FR" sz="2000" dirty="0" smtClean="0"/>
              <a:t> the Alliance by 2025 </a:t>
            </a:r>
          </a:p>
          <a:p>
            <a:endParaRPr lang="fr-FR" dirty="0" smtClean="0"/>
          </a:p>
          <a:p>
            <a:r>
              <a:rPr lang="fr-FR" sz="2000" dirty="0" err="1"/>
              <a:t>Proposals</a:t>
            </a:r>
            <a:r>
              <a:rPr lang="fr-FR" dirty="0"/>
              <a:t> </a:t>
            </a:r>
            <a:r>
              <a:rPr lang="fr-FR" dirty="0" smtClean="0"/>
              <a:t>:</a:t>
            </a:r>
            <a:endParaRPr lang="fr-FR" b="1" i="1" dirty="0" smtClean="0"/>
          </a:p>
          <a:p>
            <a:endParaRPr lang="fr-FR" sz="500" dirty="0"/>
          </a:p>
          <a:p>
            <a:pPr marL="342900" indent="-342900">
              <a:buFontTx/>
              <a:buChar char="-"/>
            </a:pPr>
            <a:r>
              <a:rPr lang="en-US" sz="2000" b="1" dirty="0" smtClean="0"/>
              <a:t>Short term mobility </a:t>
            </a:r>
            <a:r>
              <a:rPr lang="en-US" sz="2000" dirty="0" smtClean="0"/>
              <a:t>funded by the project (</a:t>
            </a:r>
            <a:r>
              <a:rPr lang="en-US" sz="2000" dirty="0" err="1" smtClean="0"/>
              <a:t>summerschools</a:t>
            </a:r>
            <a:r>
              <a:rPr lang="en-US" sz="2000" dirty="0" smtClean="0"/>
              <a:t>, </a:t>
            </a:r>
            <a:r>
              <a:rPr lang="en-US" sz="2000" dirty="0" err="1" smtClean="0"/>
              <a:t>etc</a:t>
            </a:r>
            <a:r>
              <a:rPr lang="en-US" sz="2000" dirty="0" smtClean="0"/>
              <a:t>)</a:t>
            </a:r>
          </a:p>
          <a:p>
            <a:pPr marL="342900" indent="-342900">
              <a:buFontTx/>
              <a:buChar char="-"/>
            </a:pPr>
            <a:r>
              <a:rPr lang="en-US" sz="2000" b="1" dirty="0" smtClean="0"/>
              <a:t>University-wide </a:t>
            </a:r>
            <a:r>
              <a:rPr lang="en-US" sz="2000" b="1" dirty="0"/>
              <a:t>Erasmus exchange agreements </a:t>
            </a:r>
            <a:r>
              <a:rPr lang="en-US" sz="2000" dirty="0"/>
              <a:t>between each of the eight member universities </a:t>
            </a:r>
            <a:endParaRPr lang="en-US" sz="2000" dirty="0" smtClean="0"/>
          </a:p>
          <a:p>
            <a:endParaRPr lang="en-US" sz="500" b="1" dirty="0"/>
          </a:p>
          <a:p>
            <a:pPr marL="342900" indent="-342900">
              <a:buFontTx/>
              <a:buChar char="-"/>
            </a:pPr>
            <a:r>
              <a:rPr lang="en-US" sz="2000" b="1" dirty="0" smtClean="0"/>
              <a:t>Erasmus </a:t>
            </a:r>
            <a:r>
              <a:rPr lang="en-US" sz="2000" b="1" dirty="0"/>
              <a:t>Without Paper and European Student </a:t>
            </a:r>
            <a:r>
              <a:rPr lang="en-US" sz="2000" b="1" dirty="0" smtClean="0"/>
              <a:t>Card to be implemented -&gt; CIVIS student card </a:t>
            </a:r>
            <a:r>
              <a:rPr lang="en-US" sz="2000" dirty="0" smtClean="0"/>
              <a:t>(solution: card via app/internet)</a:t>
            </a:r>
          </a:p>
          <a:p>
            <a:pPr marL="342900" indent="-342900">
              <a:buFontTx/>
              <a:buChar char="-"/>
            </a:pPr>
            <a:endParaRPr lang="en-US" sz="500" b="1" dirty="0" smtClean="0"/>
          </a:p>
          <a:p>
            <a:pPr marL="342900" indent="-342900">
              <a:buFontTx/>
              <a:buChar char="-"/>
            </a:pPr>
            <a:r>
              <a:rPr lang="en-US" sz="2000" dirty="0" smtClean="0"/>
              <a:t>Going beyond specific actions to increase mobility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689925" y="5156779"/>
            <a:ext cx="792137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solidFill>
                  <a:schemeClr val="accent1"/>
                </a:solidFill>
              </a:rPr>
              <a:t>N</a:t>
            </a:r>
            <a:r>
              <a:rPr lang="fr-FR" sz="2400" b="1" dirty="0" err="1" smtClean="0">
                <a:solidFill>
                  <a:schemeClr val="accent1"/>
                </a:solidFill>
              </a:rPr>
              <a:t>umbers</a:t>
            </a:r>
            <a:r>
              <a:rPr lang="fr-FR" sz="2400" b="1" dirty="0" smtClean="0">
                <a:solidFill>
                  <a:schemeClr val="accent1"/>
                </a:solidFill>
              </a:rPr>
              <a:t> (3yrs):</a:t>
            </a:r>
            <a:endParaRPr lang="fr-FR" sz="2400" b="1" dirty="0">
              <a:solidFill>
                <a:schemeClr val="accent1"/>
              </a:solidFill>
            </a:endParaRP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Long term mobility between CIVIS member universities</a:t>
            </a:r>
            <a:r>
              <a:rPr lang="en-US" sz="1600" b="1" dirty="0"/>
              <a:t>: 1,500 students (BA, MA and PhD</a:t>
            </a:r>
            <a:r>
              <a:rPr lang="en-US" sz="1600" b="1" dirty="0" smtClean="0"/>
              <a:t>)</a:t>
            </a:r>
            <a:endParaRPr lang="en-US" sz="1600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n-US" sz="1600" b="1" dirty="0"/>
              <a:t>1,200 </a:t>
            </a:r>
            <a:r>
              <a:rPr lang="en-US" sz="1600" dirty="0"/>
              <a:t>short </a:t>
            </a:r>
            <a:r>
              <a:rPr lang="en-US" sz="1600" dirty="0" err="1"/>
              <a:t>mobilities</a:t>
            </a:r>
            <a:r>
              <a:rPr lang="en-US" sz="1600" dirty="0"/>
              <a:t> either ‘stand-alone’ or </a:t>
            </a:r>
            <a:r>
              <a:rPr lang="en-US" sz="1600" dirty="0" smtClean="0"/>
              <a:t>blended (funded by the project)</a:t>
            </a:r>
            <a:endParaRPr lang="en-US" sz="1600" dirty="0"/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600" b="1" dirty="0" err="1">
                <a:solidFill>
                  <a:schemeClr val="accent1"/>
                </a:solidFill>
              </a:rPr>
              <a:t>Innovative</a:t>
            </a:r>
            <a:r>
              <a:rPr lang="fr-FR" sz="1600" b="1" dirty="0">
                <a:solidFill>
                  <a:schemeClr val="accent1"/>
                </a:solidFill>
              </a:rPr>
              <a:t> </a:t>
            </a:r>
            <a:r>
              <a:rPr lang="fr-FR" sz="1600" b="1" dirty="0" err="1">
                <a:solidFill>
                  <a:schemeClr val="accent1"/>
                </a:solidFill>
              </a:rPr>
              <a:t>virtual</a:t>
            </a:r>
            <a:r>
              <a:rPr lang="fr-FR" sz="1600" b="1" dirty="0">
                <a:solidFill>
                  <a:schemeClr val="accent1"/>
                </a:solidFill>
              </a:rPr>
              <a:t> </a:t>
            </a:r>
            <a:r>
              <a:rPr lang="fr-FR" sz="1600" b="1" dirty="0" err="1">
                <a:solidFill>
                  <a:schemeClr val="accent1"/>
                </a:solidFill>
              </a:rPr>
              <a:t>mobility</a:t>
            </a:r>
            <a:r>
              <a:rPr lang="fr-FR" sz="1600" b="1" dirty="0">
                <a:solidFill>
                  <a:schemeClr val="accent1"/>
                </a:solidFill>
              </a:rPr>
              <a:t> for all</a:t>
            </a:r>
            <a:r>
              <a:rPr lang="fr-FR" sz="1600" dirty="0">
                <a:solidFill>
                  <a:schemeClr val="accent1"/>
                </a:solidFill>
              </a:rPr>
              <a:t>: </a:t>
            </a:r>
            <a:r>
              <a:rPr lang="en-US" sz="1600" b="1" dirty="0"/>
              <a:t>120 virtual mobility courses, </a:t>
            </a:r>
            <a:r>
              <a:rPr lang="en-US" sz="1600" b="1" dirty="0" smtClean="0"/>
              <a:t>for 10 </a:t>
            </a:r>
            <a:r>
              <a:rPr lang="en-US" sz="1600" b="1" dirty="0"/>
              <a:t>000 </a:t>
            </a:r>
            <a:r>
              <a:rPr lang="en-US" sz="1600" b="1" dirty="0" smtClean="0"/>
              <a:t>students</a:t>
            </a:r>
            <a:endParaRPr lang="en-US" sz="16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9468447" y="1946422"/>
            <a:ext cx="2436923" cy="363176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Specific actions to increase mobility </a:t>
            </a:r>
            <a:r>
              <a:rPr lang="en-US" b="1" dirty="0" smtClean="0"/>
              <a:t>include</a:t>
            </a:r>
            <a:r>
              <a:rPr lang="en-US" sz="1600" b="1" dirty="0" smtClean="0"/>
              <a:t>:</a:t>
            </a:r>
          </a:p>
          <a:p>
            <a:endParaRPr lang="en-US" sz="500" b="1" dirty="0"/>
          </a:p>
          <a:p>
            <a:endParaRPr lang="en-US" sz="500" dirty="0"/>
          </a:p>
          <a:p>
            <a:r>
              <a:rPr lang="en-US" sz="1400" dirty="0" smtClean="0"/>
              <a:t>- </a:t>
            </a:r>
            <a:r>
              <a:rPr lang="en-US" sz="1600" dirty="0" smtClean="0"/>
              <a:t>Inclusion </a:t>
            </a:r>
            <a:r>
              <a:rPr lang="en-US" sz="1600" dirty="0"/>
              <a:t>of compulsory mobility in </a:t>
            </a:r>
            <a:r>
              <a:rPr lang="en-US" sz="1600" dirty="0" err="1"/>
              <a:t>programmes</a:t>
            </a:r>
            <a:r>
              <a:rPr lang="en-US" sz="1600" dirty="0"/>
              <a:t> at BA and MA levels</a:t>
            </a:r>
          </a:p>
          <a:p>
            <a:endParaRPr lang="en-US" sz="500" dirty="0" smtClean="0"/>
          </a:p>
          <a:p>
            <a:r>
              <a:rPr lang="en-US" sz="1400" dirty="0" smtClean="0"/>
              <a:t>- </a:t>
            </a:r>
            <a:r>
              <a:rPr lang="en-US" sz="1600" dirty="0" smtClean="0"/>
              <a:t>Providing </a:t>
            </a:r>
            <a:r>
              <a:rPr lang="en-US" sz="1600" dirty="0"/>
              <a:t>automatic recognition of credits for student mobility projects </a:t>
            </a:r>
            <a:endParaRPr lang="en-US" sz="1600" dirty="0" smtClean="0"/>
          </a:p>
          <a:p>
            <a:endParaRPr lang="en-US" sz="500" dirty="0" smtClean="0"/>
          </a:p>
          <a:p>
            <a:r>
              <a:rPr lang="en-US" sz="1400" dirty="0" smtClean="0"/>
              <a:t>- </a:t>
            </a:r>
            <a:r>
              <a:rPr lang="en-US" sz="1600" dirty="0" smtClean="0"/>
              <a:t>Developing courses in English</a:t>
            </a:r>
          </a:p>
          <a:p>
            <a:endParaRPr lang="en-US" sz="500" dirty="0" smtClean="0"/>
          </a:p>
          <a:p>
            <a:r>
              <a:rPr lang="en-US" sz="1400" dirty="0" smtClean="0"/>
              <a:t>- etc.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667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7355" y="211917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</a:rPr>
              <a:t>Challenges for CIVIS </a:t>
            </a:r>
            <a:r>
              <a:rPr lang="fr-FR" b="1" dirty="0" err="1" smtClean="0">
                <a:solidFill>
                  <a:schemeClr val="accent1"/>
                </a:solidFill>
              </a:rPr>
              <a:t>teaching</a:t>
            </a:r>
            <a:r>
              <a:rPr lang="fr-FR" b="1" dirty="0" smtClean="0">
                <a:solidFill>
                  <a:schemeClr val="accent1"/>
                </a:solidFill>
              </a:rPr>
              <a:t> programs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8520" y="1537480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 err="1" smtClean="0"/>
              <a:t>Reach</a:t>
            </a:r>
            <a:r>
              <a:rPr lang="fr-FR" dirty="0" smtClean="0"/>
              <a:t> 50% </a:t>
            </a:r>
            <a:r>
              <a:rPr lang="fr-FR" dirty="0" err="1" smtClean="0"/>
              <a:t>mobility</a:t>
            </a:r>
            <a:r>
              <a:rPr lang="fr-FR" dirty="0" smtClean="0"/>
              <a:t> by 2025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Design </a:t>
            </a:r>
            <a:r>
              <a:rPr lang="fr-FR" dirty="0" err="1" smtClean="0"/>
              <a:t>European</a:t>
            </a:r>
            <a:r>
              <a:rPr lang="fr-FR" dirty="0" smtClean="0"/>
              <a:t> </a:t>
            </a:r>
            <a:r>
              <a:rPr lang="fr-FR" dirty="0" err="1" smtClean="0"/>
              <a:t>interdisciplinary</a:t>
            </a:r>
            <a:r>
              <a:rPr lang="fr-FR" dirty="0" smtClean="0"/>
              <a:t> </a:t>
            </a:r>
            <a:r>
              <a:rPr lang="fr-FR" dirty="0" err="1" smtClean="0"/>
              <a:t>pathways</a:t>
            </a:r>
            <a:r>
              <a:rPr lang="fr-FR" dirty="0" smtClean="0"/>
              <a:t> </a:t>
            </a:r>
            <a:r>
              <a:rPr lang="fr-FR" dirty="0" err="1" smtClean="0"/>
              <a:t>related</a:t>
            </a:r>
            <a:r>
              <a:rPr lang="fr-FR" dirty="0" smtClean="0"/>
              <a:t> to the 5 Global challenges </a:t>
            </a:r>
            <a:r>
              <a:rPr lang="fr-FR" dirty="0" err="1" smtClean="0"/>
              <a:t>between</a:t>
            </a:r>
            <a:r>
              <a:rPr lang="fr-FR" dirty="0" smtClean="0"/>
              <a:t> the 8 </a:t>
            </a:r>
            <a:r>
              <a:rPr lang="fr-FR" dirty="0" err="1" smtClean="0"/>
              <a:t>universities</a:t>
            </a:r>
            <a:r>
              <a:rPr lang="fr-FR" dirty="0"/>
              <a:t>:</a:t>
            </a:r>
            <a:r>
              <a:rPr lang="fr-FR" dirty="0" smtClean="0"/>
              <a:t> </a:t>
            </a:r>
            <a:r>
              <a:rPr lang="fr-FR" dirty="0" err="1" smtClean="0"/>
              <a:t>identify</a:t>
            </a:r>
            <a:r>
              <a:rPr lang="fr-FR" dirty="0" smtClean="0"/>
              <a:t> niches, champions,…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 smtClean="0"/>
              <a:t> Importance of : </a:t>
            </a:r>
          </a:p>
          <a:p>
            <a:pPr lvl="1"/>
            <a:r>
              <a:rPr lang="fr-FR" dirty="0" err="1" smtClean="0"/>
              <a:t>knowledge</a:t>
            </a:r>
            <a:r>
              <a:rPr lang="fr-FR" dirty="0" smtClean="0"/>
              <a:t> triangle (training-</a:t>
            </a:r>
            <a:r>
              <a:rPr lang="fr-FR" dirty="0" err="1" smtClean="0"/>
              <a:t>research</a:t>
            </a:r>
            <a:r>
              <a:rPr lang="fr-FR" dirty="0" smtClean="0"/>
              <a:t>-innovation)</a:t>
            </a:r>
          </a:p>
          <a:p>
            <a:pPr lvl="1"/>
            <a:r>
              <a:rPr lang="fr-FR" dirty="0" smtClean="0"/>
              <a:t>Transversal </a:t>
            </a:r>
            <a:r>
              <a:rPr lang="fr-FR" dirty="0" err="1" smtClean="0"/>
              <a:t>skills</a:t>
            </a:r>
            <a:endParaRPr lang="fr-FR" dirty="0" smtClean="0"/>
          </a:p>
          <a:p>
            <a:pPr lvl="1"/>
            <a:r>
              <a:rPr lang="fr-FR" dirty="0" err="1" smtClean="0"/>
              <a:t>multilingualism</a:t>
            </a:r>
            <a:endParaRPr lang="fr-FR" dirty="0" smtClean="0"/>
          </a:p>
          <a:p>
            <a:pPr lvl="1"/>
            <a:r>
              <a:rPr lang="fr-FR" dirty="0" err="1" smtClean="0"/>
              <a:t>Openness</a:t>
            </a:r>
            <a:r>
              <a:rPr lang="fr-FR" dirty="0" smtClean="0"/>
              <a:t> to the </a:t>
            </a:r>
            <a:r>
              <a:rPr lang="fr-FR" dirty="0" err="1" smtClean="0"/>
              <a:t>external</a:t>
            </a:r>
            <a:r>
              <a:rPr lang="fr-FR" dirty="0" smtClean="0"/>
              <a:t> World (</a:t>
            </a:r>
            <a:r>
              <a:rPr lang="fr-FR" dirty="0" err="1" smtClean="0"/>
              <a:t>employability</a:t>
            </a:r>
            <a:r>
              <a:rPr lang="fr-FR" dirty="0" smtClean="0"/>
              <a:t>, contribution to </a:t>
            </a:r>
            <a:r>
              <a:rPr lang="fr-FR" dirty="0" err="1" smtClean="0"/>
              <a:t>Regions</a:t>
            </a:r>
            <a:r>
              <a:rPr lang="fr-FR" dirty="0" smtClean="0"/>
              <a:t>’ </a:t>
            </a:r>
            <a:r>
              <a:rPr lang="fr-FR" dirty="0" err="1" smtClean="0"/>
              <a:t>development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, </a:t>
            </a:r>
            <a:r>
              <a:rPr lang="fr-FR" dirty="0" err="1" smtClean="0"/>
              <a:t>civic</a:t>
            </a:r>
            <a:r>
              <a:rPr lang="fr-FR" dirty="0" smtClean="0"/>
              <a:t> and service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..)</a:t>
            </a:r>
          </a:p>
          <a:p>
            <a:pPr lvl="1"/>
            <a:r>
              <a:rPr lang="fr-FR" dirty="0" smtClean="0"/>
              <a:t>Recognition of </a:t>
            </a:r>
            <a:r>
              <a:rPr lang="fr-FR" dirty="0" err="1" smtClean="0"/>
              <a:t>credits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5867" y="190564"/>
            <a:ext cx="2134176" cy="136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14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fr-FR" b="1" dirty="0" smtClean="0">
                <a:solidFill>
                  <a:schemeClr val="accent1"/>
                </a:solidFill>
                <a:latin typeface="+mn-lt"/>
              </a:rPr>
              <a:t>How to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make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CIVIS a reality? </a:t>
            </a:r>
            <a:endParaRPr lang="fr-FR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1840" y="1168400"/>
            <a:ext cx="8585200" cy="53238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800" b="1" dirty="0" err="1" smtClean="0">
                <a:solidFill>
                  <a:schemeClr val="accent1"/>
                </a:solidFill>
              </a:rPr>
              <a:t>Mainstreaming</a:t>
            </a:r>
            <a:r>
              <a:rPr lang="fr-FR" sz="3800" b="1" dirty="0" smtClean="0">
                <a:solidFill>
                  <a:schemeClr val="accent1"/>
                </a:solidFill>
              </a:rPr>
              <a:t> </a:t>
            </a:r>
            <a:r>
              <a:rPr lang="fr-FR" sz="3800" b="1" dirty="0" err="1" smtClean="0">
                <a:solidFill>
                  <a:schemeClr val="accent1"/>
                </a:solidFill>
              </a:rPr>
              <a:t>student</a:t>
            </a:r>
            <a:r>
              <a:rPr lang="fr-FR" sz="3800" b="1" dirty="0" smtClean="0">
                <a:solidFill>
                  <a:schemeClr val="accent1"/>
                </a:solidFill>
              </a:rPr>
              <a:t> </a:t>
            </a:r>
            <a:r>
              <a:rPr lang="fr-FR" sz="3800" b="1" dirty="0" err="1" smtClean="0">
                <a:solidFill>
                  <a:schemeClr val="accent1"/>
                </a:solidFill>
              </a:rPr>
              <a:t>mobility</a:t>
            </a:r>
            <a:r>
              <a:rPr lang="fr-FR" sz="3800" b="1" dirty="0" smtClean="0">
                <a:solidFill>
                  <a:schemeClr val="accent1"/>
                </a:solidFill>
              </a:rPr>
              <a:t> </a:t>
            </a:r>
            <a:r>
              <a:rPr lang="fr-FR" sz="3800" b="1" dirty="0" err="1" smtClean="0">
                <a:solidFill>
                  <a:schemeClr val="accent1"/>
                </a:solidFill>
              </a:rPr>
              <a:t>within</a:t>
            </a:r>
            <a:r>
              <a:rPr lang="fr-FR" sz="3800" b="1" dirty="0" smtClean="0">
                <a:solidFill>
                  <a:schemeClr val="accent1"/>
                </a:solidFill>
              </a:rPr>
              <a:t> CIVIS:</a:t>
            </a:r>
          </a:p>
          <a:p>
            <a:r>
              <a:rPr lang="fr-FR" dirty="0" err="1" smtClean="0"/>
              <a:t>Learn</a:t>
            </a:r>
            <a:r>
              <a:rPr lang="fr-FR" dirty="0" smtClean="0"/>
              <a:t> to know the </a:t>
            </a:r>
            <a:r>
              <a:rPr lang="fr-FR" dirty="0" err="1" smtClean="0"/>
              <a:t>other</a:t>
            </a:r>
            <a:r>
              <a:rPr lang="fr-FR" dirty="0" smtClean="0"/>
              <a:t> 7 </a:t>
            </a:r>
            <a:r>
              <a:rPr lang="fr-FR" dirty="0" err="1" smtClean="0"/>
              <a:t>partners</a:t>
            </a:r>
            <a:r>
              <a:rPr lang="fr-FR" dirty="0" smtClean="0"/>
              <a:t> in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field</a:t>
            </a:r>
            <a:r>
              <a:rPr lang="fr-FR" dirty="0" smtClean="0"/>
              <a:t> and </a:t>
            </a:r>
            <a:r>
              <a:rPr lang="fr-FR" dirty="0" err="1" smtClean="0"/>
              <a:t>beyond</a:t>
            </a:r>
            <a:endParaRPr lang="fr-FR" dirty="0" smtClean="0"/>
          </a:p>
          <a:p>
            <a:r>
              <a:rPr lang="fr-FR" dirty="0" err="1" smtClean="0"/>
              <a:t>Promote</a:t>
            </a:r>
            <a:r>
              <a:rPr lang="fr-FR" dirty="0" smtClean="0"/>
              <a:t> </a:t>
            </a:r>
            <a:r>
              <a:rPr lang="fr-FR" dirty="0" err="1" smtClean="0"/>
              <a:t>student</a:t>
            </a:r>
            <a:r>
              <a:rPr lang="fr-FR" dirty="0" smtClean="0"/>
              <a:t> </a:t>
            </a:r>
            <a:r>
              <a:rPr lang="fr-FR" dirty="0" err="1" smtClean="0"/>
              <a:t>mobility</a:t>
            </a:r>
            <a:endParaRPr lang="fr-FR" dirty="0"/>
          </a:p>
          <a:p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pathways</a:t>
            </a:r>
            <a:r>
              <a:rPr lang="fr-FR" dirty="0" smtClean="0"/>
              <a:t> (recognition of </a:t>
            </a:r>
            <a:r>
              <a:rPr lang="fr-FR" dirty="0" err="1" smtClean="0"/>
              <a:t>credits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internal</a:t>
            </a:r>
            <a:r>
              <a:rPr lang="fr-FR" dirty="0" smtClean="0"/>
              <a:t> locks + </a:t>
            </a:r>
            <a:r>
              <a:rPr lang="fr-FR" dirty="0" err="1" smtClean="0"/>
              <a:t>strategy</a:t>
            </a:r>
            <a:r>
              <a:rPr lang="fr-FR" dirty="0" smtClean="0"/>
              <a:t> </a:t>
            </a:r>
            <a:r>
              <a:rPr lang="fr-FR" dirty="0" err="1" smtClean="0"/>
              <a:t>dvpt</a:t>
            </a:r>
            <a:endParaRPr lang="fr-FR" dirty="0" smtClean="0"/>
          </a:p>
          <a:p>
            <a:pPr lvl="1"/>
            <a:endParaRPr lang="fr-FR" dirty="0"/>
          </a:p>
          <a:p>
            <a:pPr marL="0" indent="0">
              <a:buNone/>
            </a:pPr>
            <a:r>
              <a:rPr lang="fr-FR" sz="3800" b="1" dirty="0" err="1" smtClean="0">
                <a:solidFill>
                  <a:schemeClr val="accent1"/>
                </a:solidFill>
              </a:rPr>
              <a:t>Getting</a:t>
            </a:r>
            <a:r>
              <a:rPr lang="fr-FR" sz="3800" b="1" dirty="0" smtClean="0">
                <a:solidFill>
                  <a:schemeClr val="accent1"/>
                </a:solidFill>
              </a:rPr>
              <a:t> </a:t>
            </a:r>
            <a:r>
              <a:rPr lang="fr-FR" sz="3800" b="1" dirty="0" err="1" smtClean="0">
                <a:solidFill>
                  <a:schemeClr val="accent1"/>
                </a:solidFill>
              </a:rPr>
              <a:t>advantage</a:t>
            </a:r>
            <a:r>
              <a:rPr lang="fr-FR" sz="3800" b="1" dirty="0" smtClean="0">
                <a:solidFill>
                  <a:schemeClr val="accent1"/>
                </a:solidFill>
              </a:rPr>
              <a:t> of CIVIS calls:</a:t>
            </a:r>
          </a:p>
          <a:p>
            <a:pPr marL="0" indent="0">
              <a:buNone/>
            </a:pPr>
            <a:endParaRPr lang="fr-FR" sz="1200" b="1" dirty="0" smtClean="0">
              <a:solidFill>
                <a:schemeClr val="accent1"/>
              </a:solidFill>
            </a:endParaRPr>
          </a:p>
          <a:p>
            <a:r>
              <a:rPr lang="fr-FR" b="1" i="1" dirty="0" smtClean="0"/>
              <a:t>Open </a:t>
            </a:r>
            <a:r>
              <a:rPr lang="fr-FR" b="1" i="1" dirty="0" err="1" smtClean="0"/>
              <a:t>Labs</a:t>
            </a:r>
            <a:r>
              <a:rPr lang="fr-FR" dirty="0" smtClean="0"/>
              <a:t>: </a:t>
            </a:r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/for CIVIS </a:t>
            </a:r>
            <a:r>
              <a:rPr lang="fr-FR" dirty="0" err="1" smtClean="0"/>
              <a:t>students</a:t>
            </a:r>
            <a:r>
              <a:rPr lang="fr-FR" dirty="0" smtClean="0"/>
              <a:t> on the </a:t>
            </a:r>
            <a:r>
              <a:rPr lang="fr-FR" dirty="0" err="1" smtClean="0"/>
              <a:t>territory</a:t>
            </a:r>
            <a:r>
              <a:rPr lang="fr-FR" dirty="0" smtClean="0"/>
              <a:t> </a:t>
            </a:r>
            <a:r>
              <a:rPr lang="fr-FR" dirty="0" err="1" smtClean="0"/>
              <a:t>involving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stakeholders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sz="1600" dirty="0"/>
          </a:p>
          <a:p>
            <a:r>
              <a:rPr lang="fr-FR" b="1" i="1" dirty="0" smtClean="0"/>
              <a:t>Hubs</a:t>
            </a:r>
            <a:r>
              <a:rPr lang="fr-FR" dirty="0" smtClean="0"/>
              <a:t>: </a:t>
            </a:r>
            <a:r>
              <a:rPr lang="fr-FR" dirty="0" err="1" smtClean="0"/>
              <a:t>participate</a:t>
            </a:r>
            <a:r>
              <a:rPr lang="fr-FR" dirty="0" smtClean="0"/>
              <a:t> to CIVIS workshops on the global challenges to </a:t>
            </a:r>
            <a:r>
              <a:rPr lang="fr-FR" dirty="0" err="1" smtClean="0"/>
              <a:t>develop</a:t>
            </a:r>
            <a:r>
              <a:rPr lang="fr-FR" dirty="0" smtClean="0"/>
              <a:t> </a:t>
            </a:r>
            <a:r>
              <a:rPr lang="fr-FR" dirty="0" err="1" smtClean="0"/>
              <a:t>interdisciplinary</a:t>
            </a:r>
            <a:r>
              <a:rPr lang="fr-FR" dirty="0" smtClean="0"/>
              <a:t> </a:t>
            </a:r>
            <a:r>
              <a:rPr lang="fr-FR" dirty="0" err="1" smtClean="0"/>
              <a:t>knowledge</a:t>
            </a:r>
            <a:r>
              <a:rPr lang="fr-FR" dirty="0" smtClean="0"/>
              <a:t> triangle </a:t>
            </a:r>
            <a:r>
              <a:rPr lang="fr-FR" dirty="0" err="1" smtClean="0"/>
              <a:t>projects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colleagues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universities</a:t>
            </a:r>
            <a:endParaRPr lang="fr-FR" dirty="0" smtClean="0"/>
          </a:p>
          <a:p>
            <a:pPr marL="0" indent="0">
              <a:buNone/>
            </a:pPr>
            <a:endParaRPr lang="fr-FR" sz="1500" dirty="0" smtClean="0"/>
          </a:p>
          <a:p>
            <a:r>
              <a:rPr lang="fr-FR" b="1" i="1" dirty="0" err="1" smtClean="0"/>
              <a:t>Innovative</a:t>
            </a:r>
            <a:r>
              <a:rPr lang="fr-FR" b="1" i="1" dirty="0" smtClean="0"/>
              <a:t> </a:t>
            </a:r>
            <a:r>
              <a:rPr lang="fr-FR" b="1" i="1" dirty="0" err="1" smtClean="0"/>
              <a:t>pedagogies</a:t>
            </a:r>
            <a:r>
              <a:rPr lang="fr-FR" dirty="0" smtClean="0"/>
              <a:t>: </a:t>
            </a:r>
            <a:r>
              <a:rPr lang="fr-FR" dirty="0" err="1" smtClean="0"/>
              <a:t>participate</a:t>
            </a:r>
            <a:r>
              <a:rPr lang="fr-FR" dirty="0" smtClean="0"/>
              <a:t> to CIVIS online courses </a:t>
            </a:r>
            <a:r>
              <a:rPr lang="fr-FR" dirty="0" err="1" smtClean="0"/>
              <a:t>development</a:t>
            </a:r>
            <a:r>
              <a:rPr lang="fr-FR" dirty="0" smtClean="0"/>
              <a:t>, to </a:t>
            </a:r>
            <a:r>
              <a:rPr lang="fr-FR" dirty="0" err="1" smtClean="0"/>
              <a:t>Multilinguism</a:t>
            </a:r>
            <a:r>
              <a:rPr lang="fr-FR" dirty="0" smtClean="0"/>
              <a:t> </a:t>
            </a:r>
            <a:r>
              <a:rPr lang="fr-FR" dirty="0" err="1" smtClean="0"/>
              <a:t>strategy</a:t>
            </a:r>
            <a:r>
              <a:rPr lang="fr-FR" dirty="0" smtClean="0"/>
              <a:t>, </a:t>
            </a:r>
            <a:r>
              <a:rPr lang="fr-FR" dirty="0" err="1" smtClean="0"/>
              <a:t>research</a:t>
            </a:r>
            <a:r>
              <a:rPr lang="fr-FR" dirty="0" smtClean="0"/>
              <a:t> and </a:t>
            </a:r>
            <a:r>
              <a:rPr lang="fr-FR" dirty="0" err="1" smtClean="0"/>
              <a:t>tools</a:t>
            </a:r>
            <a:r>
              <a:rPr lang="fr-FR" dirty="0" smtClean="0"/>
              <a:t> </a:t>
            </a:r>
            <a:r>
              <a:rPr lang="fr-FR" dirty="0" err="1" smtClean="0"/>
              <a:t>development</a:t>
            </a:r>
            <a:r>
              <a:rPr lang="fr-FR" dirty="0" smtClean="0"/>
              <a:t>, </a:t>
            </a:r>
            <a:r>
              <a:rPr lang="fr-FR" dirty="0" err="1" smtClean="0"/>
              <a:t>etc</a:t>
            </a:r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988" y="0"/>
            <a:ext cx="1622343" cy="1040123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9559887" y="1325563"/>
            <a:ext cx="2436923" cy="490903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r-FR" b="1" dirty="0" smtClean="0"/>
              <a:t>WITH CIVIS PARTNERS</a:t>
            </a:r>
            <a:r>
              <a:rPr lang="fr-FR" dirty="0" smtClean="0"/>
              <a:t>:</a:t>
            </a:r>
          </a:p>
          <a:p>
            <a:endParaRPr lang="fr-FR" sz="500" dirty="0" smtClean="0"/>
          </a:p>
          <a:p>
            <a:r>
              <a:rPr lang="fr-FR" dirty="0" err="1" smtClean="0"/>
              <a:t>Discuss</a:t>
            </a:r>
            <a:r>
              <a:rPr lang="fr-FR" dirty="0" smtClean="0"/>
              <a:t> </a:t>
            </a:r>
            <a:r>
              <a:rPr lang="fr-FR" dirty="0" err="1"/>
              <a:t>possibilities</a:t>
            </a:r>
            <a:r>
              <a:rPr lang="fr-FR" dirty="0"/>
              <a:t> for </a:t>
            </a:r>
            <a:r>
              <a:rPr lang="fr-FR" dirty="0" smtClean="0"/>
              <a:t>joint </a:t>
            </a:r>
            <a:r>
              <a:rPr lang="fr-FR" dirty="0" err="1"/>
              <a:t>degrees</a:t>
            </a:r>
            <a:r>
              <a:rPr lang="fr-FR" dirty="0"/>
              <a:t>, </a:t>
            </a:r>
            <a:r>
              <a:rPr lang="fr-FR" dirty="0" err="1"/>
              <a:t>diplomas</a:t>
            </a:r>
            <a:r>
              <a:rPr lang="fr-FR" dirty="0"/>
              <a:t> &amp; flexible </a:t>
            </a:r>
            <a:r>
              <a:rPr lang="fr-FR" dirty="0" err="1" smtClean="0"/>
              <a:t>pathways</a:t>
            </a:r>
            <a:endParaRPr lang="fr-FR" dirty="0" smtClean="0"/>
          </a:p>
          <a:p>
            <a:endParaRPr lang="fr-FR" sz="500" dirty="0" smtClean="0"/>
          </a:p>
          <a:p>
            <a:r>
              <a:rPr lang="fr-FR" dirty="0" smtClean="0"/>
              <a:t>Share new </a:t>
            </a:r>
            <a:r>
              <a:rPr lang="fr-FR" dirty="0"/>
              <a:t>and </a:t>
            </a:r>
            <a:r>
              <a:rPr lang="fr-FR" dirty="0" err="1"/>
              <a:t>innovative</a:t>
            </a:r>
            <a:r>
              <a:rPr lang="fr-FR" dirty="0"/>
              <a:t> </a:t>
            </a:r>
            <a:r>
              <a:rPr lang="fr-FR" dirty="0" smtClean="0"/>
              <a:t>initiatives</a:t>
            </a:r>
          </a:p>
          <a:p>
            <a:endParaRPr lang="fr-FR" sz="500" dirty="0" smtClean="0"/>
          </a:p>
          <a:p>
            <a:r>
              <a:rPr lang="fr-FR" dirty="0" smtClean="0"/>
              <a:t>Share </a:t>
            </a:r>
            <a:r>
              <a:rPr lang="fr-FR" dirty="0" err="1"/>
              <a:t>Multidisciplinarity</a:t>
            </a:r>
            <a:r>
              <a:rPr lang="fr-FR" dirty="0"/>
              <a:t> </a:t>
            </a:r>
            <a:r>
              <a:rPr lang="fr-FR" dirty="0" err="1" smtClean="0"/>
              <a:t>models</a:t>
            </a:r>
            <a:endParaRPr lang="fr-FR" dirty="0" smtClean="0"/>
          </a:p>
          <a:p>
            <a:endParaRPr lang="fr-FR" sz="500" dirty="0" smtClean="0"/>
          </a:p>
          <a:p>
            <a:r>
              <a:rPr lang="en-GB" dirty="0"/>
              <a:t>Nominate CIVIS referents in each </a:t>
            </a:r>
            <a:r>
              <a:rPr lang="en-GB" dirty="0" smtClean="0"/>
              <a:t>sector</a:t>
            </a:r>
          </a:p>
          <a:p>
            <a:endParaRPr lang="en-GB" sz="500" dirty="0"/>
          </a:p>
          <a:p>
            <a:r>
              <a:rPr lang="fr-FR" dirty="0" err="1" smtClean="0"/>
              <a:t>Involve</a:t>
            </a:r>
            <a:r>
              <a:rPr lang="fr-FR" dirty="0" smtClean="0"/>
              <a:t> </a:t>
            </a:r>
            <a:r>
              <a:rPr lang="fr-FR" dirty="0" err="1"/>
              <a:t>faculties</a:t>
            </a:r>
            <a:r>
              <a:rPr lang="fr-FR" dirty="0"/>
              <a:t>, </a:t>
            </a:r>
            <a:r>
              <a:rPr lang="fr-FR" dirty="0" err="1"/>
              <a:t>departments</a:t>
            </a:r>
            <a:r>
              <a:rPr lang="fr-FR" dirty="0"/>
              <a:t>, </a:t>
            </a:r>
            <a:r>
              <a:rPr lang="fr-FR" dirty="0" err="1" smtClean="0"/>
              <a:t>labs</a:t>
            </a:r>
            <a:r>
              <a:rPr lang="fr-FR" dirty="0" smtClean="0"/>
              <a:t> in  </a:t>
            </a:r>
            <a:r>
              <a:rPr lang="fr-FR" dirty="0" err="1"/>
              <a:t>multidisciplinary</a:t>
            </a:r>
            <a:r>
              <a:rPr lang="fr-FR" dirty="0"/>
              <a:t> </a:t>
            </a:r>
            <a:r>
              <a:rPr lang="fr-FR" dirty="0" smtClean="0"/>
              <a:t>&amp; </a:t>
            </a:r>
            <a:r>
              <a:rPr lang="fr-FR" dirty="0" err="1"/>
              <a:t>Knowledge</a:t>
            </a:r>
            <a:r>
              <a:rPr lang="fr-FR" dirty="0"/>
              <a:t> triangle </a:t>
            </a:r>
            <a:r>
              <a:rPr lang="fr-FR" dirty="0" err="1" smtClean="0"/>
              <a:t>project</a:t>
            </a:r>
            <a:r>
              <a:rPr lang="fr-FR" dirty="0" err="1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47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chemeClr val="accent1"/>
                </a:solidFill>
              </a:rPr>
              <a:t>Thank</a:t>
            </a:r>
            <a:r>
              <a:rPr lang="fr-FR" b="1" dirty="0" smtClean="0">
                <a:solidFill>
                  <a:schemeClr val="accent1"/>
                </a:solidFill>
              </a:rPr>
              <a:t> You 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8767" y="147722"/>
            <a:ext cx="2291554" cy="146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8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7378"/>
            <a:ext cx="10515600" cy="1325563"/>
          </a:xfrm>
        </p:spPr>
        <p:txBody>
          <a:bodyPr/>
          <a:lstStyle/>
          <a:p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European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Universities</a:t>
            </a:r>
            <a:r>
              <a:rPr lang="fr-FR" b="1" dirty="0">
                <a:solidFill>
                  <a:schemeClr val="accent1"/>
                </a:solidFill>
                <a:latin typeface="+mn-lt"/>
              </a:rPr>
              <a:t>: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Ambition</a:t>
            </a:r>
            <a:endParaRPr lang="fr-FR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4872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b="1" dirty="0" smtClean="0"/>
              <a:t>ORIGIN: 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President Macron discourse in 2017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Preparation of the 2021-2027 European Commission program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Pilot initiative launched in October 2018</a:t>
            </a:r>
            <a:endParaRPr lang="en-US" sz="2000" dirty="0"/>
          </a:p>
          <a:p>
            <a:pPr marL="0" indent="0" algn="just">
              <a:buNone/>
            </a:pPr>
            <a:endParaRPr lang="en-US" sz="1800" i="1" dirty="0"/>
          </a:p>
          <a:p>
            <a:pPr marL="0" indent="0" algn="just">
              <a:buNone/>
            </a:pPr>
            <a:r>
              <a:rPr lang="en-US" sz="1800" b="1" dirty="0" smtClean="0"/>
              <a:t>AMBITION: </a:t>
            </a:r>
          </a:p>
          <a:p>
            <a:pPr marL="0" indent="0" algn="just">
              <a:buNone/>
            </a:pPr>
            <a:r>
              <a:rPr lang="en-US" sz="1800" i="1" dirty="0"/>
              <a:t>“Promoting </a:t>
            </a:r>
            <a:r>
              <a:rPr lang="en-US" sz="1800" b="1" i="1" dirty="0">
                <a:solidFill>
                  <a:srgbClr val="FF0000"/>
                </a:solidFill>
              </a:rPr>
              <a:t>common European values </a:t>
            </a:r>
            <a:r>
              <a:rPr lang="en-US" sz="1800" i="1" dirty="0"/>
              <a:t>and a </a:t>
            </a:r>
            <a:r>
              <a:rPr lang="en-US" sz="1800" b="1" i="1" dirty="0">
                <a:solidFill>
                  <a:srgbClr val="FF0000"/>
                </a:solidFill>
              </a:rPr>
              <a:t>strengthened European identity </a:t>
            </a:r>
            <a:r>
              <a:rPr lang="en-US" sz="1800" i="1" dirty="0"/>
              <a:t>by bringing together a new generation of Europeans, who are able to cooperate and work within different European and global cultures, </a:t>
            </a:r>
            <a:r>
              <a:rPr lang="en-US" sz="1800" b="1" i="1" dirty="0"/>
              <a:t>in different languages</a:t>
            </a:r>
            <a:r>
              <a:rPr lang="en-US" sz="1800" i="1" dirty="0"/>
              <a:t>, and across borders, sectors and academic disciplines. </a:t>
            </a:r>
          </a:p>
          <a:p>
            <a:pPr marL="0" indent="0" algn="just">
              <a:buNone/>
            </a:pPr>
            <a:r>
              <a:rPr lang="en-US" sz="1800" i="1" dirty="0"/>
              <a:t>Reaching a substantial leap in quality, performance, attractiveness and international competitiveness of European higher education institutions and </a:t>
            </a:r>
            <a:r>
              <a:rPr lang="en-US" sz="1800" b="1" i="1" dirty="0">
                <a:solidFill>
                  <a:srgbClr val="FF0000"/>
                </a:solidFill>
              </a:rPr>
              <a:t>contributing to the European knowledge economy, employment, culture and welfare </a:t>
            </a:r>
            <a:r>
              <a:rPr lang="en-US" sz="1800" i="1" dirty="0"/>
              <a:t>by making best use of innovative pedagogies and striving to make the knowledge triangle a reality. ‘European Universities’ will be key drivers to boost the quality of higher education”</a:t>
            </a:r>
            <a:endParaRPr lang="en-US" sz="1800" i="1" dirty="0" smtClean="0"/>
          </a:p>
          <a:p>
            <a:pPr marL="0" indent="0" algn="just">
              <a:buNone/>
            </a:pPr>
            <a:endParaRPr lang="en-US" sz="1800" i="1" dirty="0"/>
          </a:p>
          <a:p>
            <a:pPr marL="0" indent="0" algn="just">
              <a:buNone/>
            </a:pPr>
            <a:endParaRPr lang="en-US" sz="1800" b="1" dirty="0">
              <a:latin typeface="Arial Narrow" panose="020B0606020202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0" y="99754"/>
            <a:ext cx="1801090" cy="116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3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7378"/>
            <a:ext cx="10515600" cy="1325563"/>
          </a:xfrm>
        </p:spPr>
        <p:txBody>
          <a:bodyPr/>
          <a:lstStyle/>
          <a:p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European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Universities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: Call </a:t>
            </a:r>
            <a:r>
              <a:rPr lang="fr-FR" b="1" dirty="0">
                <a:solidFill>
                  <a:schemeClr val="accent1"/>
                </a:solidFill>
                <a:latin typeface="+mn-lt"/>
              </a:rPr>
              <a:t>for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proposal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</a:t>
            </a:r>
            <a:endParaRPr lang="fr-FR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4872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1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en-US" sz="1800" i="1" dirty="0"/>
              <a:t>“unparalleled initiative which requires a quantum leap in cooperation between all types of higher education institutions from all regions in Europe and at </a:t>
            </a:r>
            <a:r>
              <a:rPr lang="en-US" sz="1800" i="1" u="sng" dirty="0"/>
              <a:t>all levels of the </a:t>
            </a:r>
            <a:r>
              <a:rPr lang="en-US" sz="1800" i="1" u="sng" dirty="0" err="1"/>
              <a:t>organisation</a:t>
            </a:r>
            <a:r>
              <a:rPr lang="en-US" sz="1800" i="1" dirty="0"/>
              <a:t>, across </a:t>
            </a:r>
            <a:r>
              <a:rPr lang="en-US" sz="1800" i="1" u="sng" dirty="0"/>
              <a:t>all areas of activity</a:t>
            </a:r>
            <a:r>
              <a:rPr lang="en-US" sz="1800" i="1" dirty="0"/>
              <a:t>, from teaching and learning to research and innovation”</a:t>
            </a:r>
            <a:endParaRPr lang="fr-BE" sz="1800" i="1" dirty="0"/>
          </a:p>
          <a:p>
            <a:pPr marL="0" indent="0" algn="just">
              <a:buNone/>
            </a:pPr>
            <a:endParaRPr lang="en-US" sz="18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1" indent="0">
              <a:buNone/>
            </a:pPr>
            <a:r>
              <a:rPr lang="fr-FR" sz="2000" b="1" dirty="0"/>
              <a:t>EXPECTATIONS </a:t>
            </a:r>
            <a:r>
              <a:rPr lang="en-US" sz="2000" b="1" dirty="0"/>
              <a:t>IN THE LONG-RUN </a:t>
            </a:r>
            <a:r>
              <a:rPr lang="en-US" sz="2000" b="1" dirty="0" smtClean="0"/>
              <a:t>(2025)</a:t>
            </a:r>
            <a:r>
              <a:rPr lang="en-US" sz="2800" b="1" dirty="0" smtClean="0"/>
              <a:t>: </a:t>
            </a:r>
          </a:p>
          <a:p>
            <a:pPr marL="342900" lvl="1" indent="-342900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shared and long-term strategy on education, research, and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innovation</a:t>
            </a:r>
          </a:p>
          <a:p>
            <a:pPr marL="342900" lvl="1" indent="-342900"/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European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inter-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university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campuses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1" indent="-342900"/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Going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beyond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existing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higher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education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cooperation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models</a:t>
            </a:r>
            <a:endParaRPr lang="fr-F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1" indent="-342900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Social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inclusiveness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geographical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balance</a:t>
            </a:r>
          </a:p>
          <a:p>
            <a:pPr marL="342900" lvl="1" indent="-342900"/>
            <a:r>
              <a:rPr lang="fr-F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Preparing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generations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future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changes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1" indent="-342900"/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Links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territories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as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tools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for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openess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the </a:t>
            </a:r>
            <a:r>
              <a:rPr lang="fr-FR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entire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society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sz="1800" b="1" dirty="0">
              <a:latin typeface="Arial Narrow" panose="020B060602020203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0" y="99754"/>
            <a:ext cx="1801090" cy="116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67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7378"/>
            <a:ext cx="10515600" cy="1325563"/>
          </a:xfrm>
        </p:spPr>
        <p:txBody>
          <a:bodyPr/>
          <a:lstStyle/>
          <a:p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European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Universities</a:t>
            </a:r>
            <a:r>
              <a:rPr lang="fr-FR" b="1" dirty="0">
                <a:solidFill>
                  <a:schemeClr val="accent1"/>
                </a:solidFill>
                <a:latin typeface="+mn-lt"/>
              </a:rPr>
              <a:t>:</a:t>
            </a:r>
            <a:r>
              <a:rPr lang="fr-FR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  <a:latin typeface="+mn-lt"/>
              </a:rPr>
              <a:t>Results</a:t>
            </a:r>
            <a:endParaRPr lang="fr-FR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04872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4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en-US" sz="2400" dirty="0" smtClean="0"/>
              <a:t>54 applications (+300 universities involved) </a:t>
            </a:r>
          </a:p>
          <a:p>
            <a:pPr marL="0" indent="0" algn="just">
              <a:buNone/>
            </a:pPr>
            <a:r>
              <a:rPr lang="en-US" sz="2400" dirty="0" smtClean="0"/>
              <a:t>17 alliances selected in June 2019 </a:t>
            </a:r>
          </a:p>
          <a:p>
            <a:pPr marL="0" indent="0" algn="just">
              <a:buNone/>
            </a:pPr>
            <a:r>
              <a:rPr lang="en-US" sz="2400" dirty="0" smtClean="0"/>
              <a:t>5M€ / Alliance -&gt; overall EU budget : 85M€</a:t>
            </a:r>
          </a:p>
          <a:p>
            <a:pPr marL="0" indent="0" algn="just">
              <a:buNone/>
            </a:pPr>
            <a:r>
              <a:rPr lang="en-US" sz="2400" dirty="0" smtClean="0"/>
              <a:t>3 </a:t>
            </a:r>
            <a:r>
              <a:rPr lang="en-US" sz="2400" dirty="0" err="1" smtClean="0"/>
              <a:t>yrs</a:t>
            </a:r>
            <a:r>
              <a:rPr lang="en-US" sz="2400" dirty="0" smtClean="0"/>
              <a:t> pilot projects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0" y="99754"/>
            <a:ext cx="1801090" cy="116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98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>
                <a:solidFill>
                  <a:schemeClr val="accent1"/>
                </a:solidFill>
                <a:latin typeface="+mn-lt"/>
              </a:rPr>
              <a:t>CIVIS: </a:t>
            </a:r>
            <a:r>
              <a:rPr lang="fr-FR" sz="4000" b="1" dirty="0" err="1" smtClean="0">
                <a:solidFill>
                  <a:schemeClr val="accent1"/>
                </a:solidFill>
                <a:latin typeface="+mn-lt"/>
              </a:rPr>
              <a:t>our</a:t>
            </a:r>
            <a:r>
              <a:rPr lang="fr-FR" sz="4000" b="1" dirty="0" smtClean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sz="4000" b="1" dirty="0" err="1">
                <a:solidFill>
                  <a:schemeClr val="accent1"/>
                </a:solidFill>
                <a:latin typeface="+mn-lt"/>
              </a:rPr>
              <a:t>European</a:t>
            </a:r>
            <a:r>
              <a:rPr lang="fr-FR" sz="4000" b="1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fr-FR" sz="4000" b="1" dirty="0" err="1">
                <a:solidFill>
                  <a:schemeClr val="accent1"/>
                </a:solidFill>
                <a:latin typeface="+mn-lt"/>
              </a:rPr>
              <a:t>University</a:t>
            </a:r>
            <a:r>
              <a:rPr lang="fr-FR" sz="4000" b="1" dirty="0">
                <a:solidFill>
                  <a:schemeClr val="accent1"/>
                </a:solidFill>
                <a:latin typeface="+mn-lt"/>
              </a:rPr>
              <a:t> Alliance   </a:t>
            </a:r>
            <a:endParaRPr lang="fr-FR" sz="40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16879" y="1699364"/>
            <a:ext cx="4750999" cy="3949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Aix Marseille Université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en-US" sz="1273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France</a:t>
            </a:r>
            <a:r>
              <a:rPr lang="en-US" sz="1273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</a:t>
            </a:r>
            <a:endParaRPr lang="en-US" sz="1273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and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Kapodistrian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University of Athens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(Greece),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University of Bucharest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(Romania),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Université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Libre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Bruxelles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(Belgium),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Universidad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Autonoma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 Madrid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(Spain),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Sapienza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Università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Roma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(Italia),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Stockholms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Universitet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(Sweden), </a:t>
            </a:r>
          </a:p>
          <a:p>
            <a:pPr marL="363957" defTabSz="414753">
              <a:lnSpc>
                <a:spcPct val="115000"/>
              </a:lnSpc>
            </a:pPr>
            <a:endParaRPr lang="en-US" sz="1273" b="1" dirty="0">
              <a:solidFill>
                <a:srgbClr val="44546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3957" defTabSz="414753">
              <a:lnSpc>
                <a:spcPct val="115000"/>
              </a:lnSpc>
            </a:pP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Eberhard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Karls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Universität</a:t>
            </a:r>
            <a:r>
              <a:rPr lang="en-US" sz="1273" b="1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b="1" dirty="0" err="1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Tübingen</a:t>
            </a:r>
            <a:r>
              <a:rPr lang="en-US" sz="1273" dirty="0">
                <a:solidFill>
                  <a:srgbClr val="44546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27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(Germany)</a:t>
            </a:r>
            <a:r>
              <a:rPr lang="en-US" sz="1433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r-FR" sz="191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78" t="33694" r="23755" b="3510"/>
          <a:stretch/>
        </p:blipFill>
        <p:spPr>
          <a:xfrm>
            <a:off x="1960478" y="1656726"/>
            <a:ext cx="4646988" cy="4118374"/>
          </a:xfrm>
          <a:prstGeom prst="rect">
            <a:avLst/>
          </a:prstGeom>
        </p:spPr>
      </p:pic>
      <p:sp>
        <p:nvSpPr>
          <p:cNvPr id="7" name="Étoile à 4 branches 6"/>
          <p:cNvSpPr/>
          <p:nvPr/>
        </p:nvSpPr>
        <p:spPr>
          <a:xfrm>
            <a:off x="3582932" y="4382425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Étoile à 4 branches 7"/>
          <p:cNvSpPr/>
          <p:nvPr/>
        </p:nvSpPr>
        <p:spPr>
          <a:xfrm>
            <a:off x="2799763" y="4729267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Étoile à 4 branches 8"/>
          <p:cNvSpPr/>
          <p:nvPr/>
        </p:nvSpPr>
        <p:spPr>
          <a:xfrm>
            <a:off x="3897964" y="3497591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Étoile à 4 branches 9"/>
          <p:cNvSpPr/>
          <p:nvPr/>
        </p:nvSpPr>
        <p:spPr>
          <a:xfrm>
            <a:off x="4252715" y="3629881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Étoile à 4 branches 10"/>
          <p:cNvSpPr/>
          <p:nvPr/>
        </p:nvSpPr>
        <p:spPr>
          <a:xfrm>
            <a:off x="4741910" y="2380680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Étoile à 4 branches 11"/>
          <p:cNvSpPr/>
          <p:nvPr/>
        </p:nvSpPr>
        <p:spPr>
          <a:xfrm>
            <a:off x="5766290" y="4052673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Étoile à 4 branches 12"/>
          <p:cNvSpPr/>
          <p:nvPr/>
        </p:nvSpPr>
        <p:spPr>
          <a:xfrm>
            <a:off x="4493764" y="4735962"/>
            <a:ext cx="374333" cy="353537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Étoile à 4 branches 13"/>
          <p:cNvSpPr/>
          <p:nvPr/>
        </p:nvSpPr>
        <p:spPr>
          <a:xfrm>
            <a:off x="5617196" y="5082804"/>
            <a:ext cx="298188" cy="367162"/>
          </a:xfrm>
          <a:prstGeom prst="star4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87" tIns="36393" rIns="72787" bIns="3639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14753"/>
            <a:endParaRPr lang="fr-FR" sz="1433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5" name="Espace réservé du contenu 1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46439" y="5644791"/>
            <a:ext cx="4776282" cy="1005799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79784" y="201924"/>
            <a:ext cx="1622343" cy="104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05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5355" y="651854"/>
            <a:ext cx="10515600" cy="9565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+mn-lt"/>
              </a:rPr>
              <a:t>CIVIS, a European Civic University</a:t>
            </a:r>
            <a:r>
              <a:rPr lang="en-US" b="1" dirty="0">
                <a:solidFill>
                  <a:schemeClr val="accent1"/>
                </a:solidFill>
                <a:latin typeface="+mn-lt"/>
              </a:rPr>
              <a:t/>
            </a:r>
            <a:br>
              <a:rPr lang="en-US" b="1" dirty="0">
                <a:solidFill>
                  <a:schemeClr val="accent1"/>
                </a:solidFill>
                <a:latin typeface="+mn-lt"/>
              </a:rPr>
            </a:br>
            <a:endParaRPr lang="fr-FR" b="1" dirty="0">
              <a:solidFill>
                <a:schemeClr val="accent1"/>
              </a:solidFill>
              <a:latin typeface="+mn-lt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9784" y="201924"/>
            <a:ext cx="1622343" cy="1040123"/>
          </a:xfrm>
          <a:prstGeom prst="rect">
            <a:avLst/>
          </a:prstGeom>
        </p:spPr>
      </p:pic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775355" y="1242047"/>
            <a:ext cx="10603845" cy="47224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100" dirty="0" smtClean="0"/>
              <a:t>384 000 students and 55 000 staff, 7 languages plus English as lingua franca.</a:t>
            </a:r>
          </a:p>
          <a:p>
            <a:pPr marL="0" indent="0">
              <a:buNone/>
            </a:pPr>
            <a:r>
              <a:rPr lang="en-US" sz="2100" b="1" dirty="0">
                <a:solidFill>
                  <a:schemeClr val="accent1"/>
                </a:solidFill>
              </a:rPr>
              <a:t> </a:t>
            </a:r>
            <a:r>
              <a:rPr lang="en-US" sz="2100" b="1" dirty="0" smtClean="0">
                <a:solidFill>
                  <a:schemeClr val="accent1"/>
                </a:solidFill>
              </a:rPr>
              <a:t>Our </a:t>
            </a:r>
            <a:r>
              <a:rPr lang="en-US" sz="2100" b="1" dirty="0">
                <a:solidFill>
                  <a:schemeClr val="accent1"/>
                </a:solidFill>
              </a:rPr>
              <a:t>vision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/>
              <a:t>A </a:t>
            </a:r>
            <a:r>
              <a:rPr lang="en-US" sz="2100" b="1" dirty="0"/>
              <a:t>challenge-based approach </a:t>
            </a:r>
            <a:r>
              <a:rPr lang="en-US" sz="2100" dirty="0"/>
              <a:t>and impact-driven alliance making the best use of the knowledge triangle </a:t>
            </a:r>
            <a:r>
              <a:rPr lang="en-US" sz="2100" dirty="0" smtClean="0"/>
              <a:t>and </a:t>
            </a:r>
            <a:r>
              <a:rPr lang="en-US" sz="2100" dirty="0"/>
              <a:t>partnerships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/>
              <a:t>Reinforced </a:t>
            </a:r>
            <a:r>
              <a:rPr lang="en-US" sz="2100" b="1" dirty="0"/>
              <a:t>impact from the local to the global scales</a:t>
            </a:r>
            <a:r>
              <a:rPr lang="en-US" sz="2100" dirty="0"/>
              <a:t>, contributing to social, cultural and economic dynamism </a:t>
            </a:r>
          </a:p>
          <a:p>
            <a:pPr marL="0" indent="0">
              <a:buNone/>
            </a:pPr>
            <a:r>
              <a:rPr lang="en-US" sz="2100" b="1" dirty="0" smtClean="0">
                <a:solidFill>
                  <a:schemeClr val="accent1"/>
                </a:solidFill>
              </a:rPr>
              <a:t>Our </a:t>
            </a:r>
            <a:r>
              <a:rPr lang="en-US" sz="2100" b="1" dirty="0">
                <a:solidFill>
                  <a:schemeClr val="accent1"/>
                </a:solidFill>
              </a:rPr>
              <a:t>strategy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/>
              <a:t>Pool and share our </a:t>
            </a:r>
            <a:r>
              <a:rPr lang="en-US" sz="2100" b="1" dirty="0"/>
              <a:t>respective strengths </a:t>
            </a:r>
            <a:r>
              <a:rPr lang="en-US" sz="2100" dirty="0"/>
              <a:t>within the entire alliance  </a:t>
            </a:r>
            <a:endParaRPr lang="en-US" sz="2100" dirty="0" smtClean="0"/>
          </a:p>
          <a:p>
            <a:pPr marL="457200" lvl="1" indent="0">
              <a:buNone/>
            </a:pPr>
            <a:r>
              <a:rPr lang="en-US" sz="1700" i="1" dirty="0" smtClean="0">
                <a:solidFill>
                  <a:schemeClr val="accent1"/>
                </a:solidFill>
              </a:rPr>
              <a:t>Digital Campus, Workshops, ...</a:t>
            </a:r>
            <a:endParaRPr lang="en-US" sz="1700" i="1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b="1" dirty="0" smtClean="0"/>
              <a:t>Develop collaboration at all scales of our universities </a:t>
            </a:r>
            <a:r>
              <a:rPr lang="en-US" sz="2100" dirty="0" smtClean="0"/>
              <a:t>(education, research, but also administrative procedures, </a:t>
            </a:r>
            <a:r>
              <a:rPr lang="en-US" sz="2100" dirty="0" err="1" smtClean="0"/>
              <a:t>etc</a:t>
            </a:r>
            <a:r>
              <a:rPr lang="en-US" sz="2100" dirty="0" smtClean="0"/>
              <a:t>) and push for multilateral cooperation</a:t>
            </a:r>
          </a:p>
          <a:p>
            <a:pPr marL="457200" lvl="1" indent="0">
              <a:buNone/>
            </a:pPr>
            <a:r>
              <a:rPr lang="en-US" sz="1700" i="1" dirty="0" smtClean="0">
                <a:solidFill>
                  <a:schemeClr val="accent1"/>
                </a:solidFill>
              </a:rPr>
              <a:t>Call for projects, Admin Staff Task Forces, ...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A </a:t>
            </a:r>
            <a:r>
              <a:rPr lang="en-US" sz="2100" b="1" dirty="0" smtClean="0"/>
              <a:t>joint governance </a:t>
            </a:r>
            <a:r>
              <a:rPr lang="en-US" sz="2100" dirty="0" smtClean="0"/>
              <a:t>involving all 8 university stakeholders (students, professors, staff), leading to the creation of a legal entity of its own </a:t>
            </a:r>
          </a:p>
          <a:p>
            <a:pPr marL="457200" lvl="1" indent="0">
              <a:buNone/>
            </a:pPr>
            <a:r>
              <a:rPr lang="en-US" sz="1700" i="1" dirty="0" smtClean="0">
                <a:solidFill>
                  <a:schemeClr val="accent1"/>
                </a:solidFill>
              </a:rPr>
              <a:t>Board of Rectors, Participative Council, ..</a:t>
            </a:r>
            <a:r>
              <a:rPr lang="en-US" sz="1700" i="1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100" dirty="0"/>
          </a:p>
          <a:p>
            <a:pPr marL="0" indent="0">
              <a:buNone/>
            </a:pP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69369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7653307" y="4059182"/>
            <a:ext cx="8205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Environnement climat énergie</a:t>
            </a:r>
            <a:endParaRPr kumimoji="0" lang="fr-FR" sz="1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1" name="Diagramme 20"/>
          <p:cNvGraphicFramePr/>
          <p:nvPr>
            <p:extLst/>
          </p:nvPr>
        </p:nvGraphicFramePr>
        <p:xfrm>
          <a:off x="4253484" y="1880170"/>
          <a:ext cx="3685032" cy="3394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lèche courbée vers la droite 3"/>
          <p:cNvSpPr/>
          <p:nvPr/>
        </p:nvSpPr>
        <p:spPr>
          <a:xfrm>
            <a:off x="1031898" y="1029201"/>
            <a:ext cx="2621535" cy="5828799"/>
          </a:xfrm>
          <a:prstGeom prst="curvedRightArrow">
            <a:avLst>
              <a:gd name="adj1" fmla="val 25000"/>
              <a:gd name="adj2" fmla="val 50000"/>
              <a:gd name="adj3" fmla="val 3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253484" y="627979"/>
            <a:ext cx="4970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Hubs on Global Challenges 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867242" y="2640540"/>
            <a:ext cx="30095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OPEN LABS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Relationships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Regions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civil society, public &amp;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private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sectors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-&gt;</a:t>
            </a:r>
            <a:r>
              <a:rPr kumimoji="0" lang="fr-FR" sz="2000" i="1" u="none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i="1" u="none" strike="noStrike" kern="1200" cap="none" spc="0" normalizeH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civic</a:t>
            </a:r>
            <a:r>
              <a:rPr kumimoji="0" lang="fr-FR" sz="2000" i="1" u="none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engagement for </a:t>
            </a:r>
            <a:r>
              <a:rPr kumimoji="0" lang="fr-FR" sz="2000" i="1" u="none" strike="noStrike" kern="1200" cap="none" spc="0" normalizeH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students</a:t>
            </a:r>
            <a:r>
              <a:rPr kumimoji="0" lang="fr-FR" sz="2000" i="1" u="none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contribution to </a:t>
            </a:r>
            <a:r>
              <a:rPr kumimoji="0" lang="fr-FR" sz="2000" i="1" u="none" strike="noStrike" kern="1200" cap="none" spc="0" normalizeH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</a:t>
            </a:r>
            <a:r>
              <a:rPr kumimoji="0" lang="fr-FR" sz="2000" i="1" u="none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i="1" u="none" strike="noStrike" kern="1200" cap="none" spc="0" normalizeH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</a:t>
            </a:r>
            <a:r>
              <a:rPr kumimoji="0" lang="fr-FR" sz="2000" i="1" u="none" strike="noStrike" kern="1200" cap="none" spc="0" normalizeH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…</a:t>
            </a:r>
            <a:endParaRPr kumimoji="0" lang="fr-FR" sz="2000" i="1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87140" y="5749226"/>
            <a:ext cx="4617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International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strategy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Relationships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endParaRPr kumimoji="0" lang="fr-FR" sz="2000" b="1" i="0" u="none" strike="noStrike" kern="1200" cap="none" spc="0" normalizeH="0" baseline="0" noProof="0" dirty="0" smtClean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Mediterranean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African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Partners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059937" y="1029201"/>
            <a:ext cx="4087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Education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Research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Innovation @ the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European</a:t>
            </a: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594259" y="2567090"/>
            <a:ext cx="18462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</a:t>
            </a: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digital campus: a </a:t>
            </a: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platform</a:t>
            </a: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connect</a:t>
            </a: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 </a:t>
            </a: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</a:t>
            </a: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</a:t>
            </a:r>
            <a:r>
              <a:rPr kumimoji="0" lang="fr-FR" sz="1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local to global </a:t>
            </a:r>
            <a:r>
              <a:rPr kumimoji="0" lang="fr-FR" sz="1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levels</a:t>
            </a:r>
            <a:endParaRPr kumimoji="0" lang="fr-FR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79784" y="184507"/>
            <a:ext cx="1622343" cy="1040123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03410" y="182048"/>
            <a:ext cx="10076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17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47492" y="217895"/>
            <a:ext cx="9407171" cy="793698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Global challenges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will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help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structuring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our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European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fr-FR" sz="28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University</a:t>
            </a: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endParaRPr lang="fr-FR" sz="28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598200" y="2149891"/>
            <a:ext cx="1910927" cy="330487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815" b="1" dirty="0">
                <a:ln>
                  <a:noFill/>
                  <a:prstDash val="dashDot"/>
                </a:ln>
              </a:rPr>
              <a:t>HUB</a:t>
            </a:r>
            <a:endParaRPr lang="fr-FR" sz="1815" dirty="0">
              <a:ln>
                <a:noFill/>
                <a:prstDash val="dashDot"/>
              </a:ln>
            </a:endParaRPr>
          </a:p>
          <a:p>
            <a:pPr algn="ctr"/>
            <a:r>
              <a:rPr lang="fr-FR" sz="1815" dirty="0" err="1">
                <a:ln>
                  <a:noFill/>
                  <a:prstDash val="dashDot"/>
                </a:ln>
              </a:rPr>
              <a:t>Interdisciplinary</a:t>
            </a:r>
            <a:r>
              <a:rPr lang="fr-FR" sz="1815" dirty="0">
                <a:ln>
                  <a:noFill/>
                  <a:prstDash val="dashDot"/>
                </a:ln>
              </a:rPr>
              <a:t> </a:t>
            </a:r>
            <a:r>
              <a:rPr lang="fr-FR" sz="1815" dirty="0" err="1" smtClean="0">
                <a:ln>
                  <a:noFill/>
                  <a:prstDash val="dashDot"/>
                </a:ln>
              </a:rPr>
              <a:t>research</a:t>
            </a:r>
            <a:endParaRPr lang="fr-FR" sz="1815" dirty="0">
              <a:ln>
                <a:noFill/>
                <a:prstDash val="dashDot"/>
              </a:ln>
            </a:endParaRPr>
          </a:p>
          <a:p>
            <a:pPr algn="ctr"/>
            <a:endParaRPr lang="fr-FR" sz="1815" dirty="0">
              <a:ln>
                <a:noFill/>
                <a:prstDash val="dashDot"/>
              </a:ln>
            </a:endParaRPr>
          </a:p>
          <a:p>
            <a:pPr algn="ctr"/>
            <a:r>
              <a:rPr lang="fr-FR" sz="1815" dirty="0">
                <a:ln>
                  <a:noFill/>
                  <a:prstDash val="dashDot"/>
                </a:ln>
              </a:rPr>
              <a:t>PhD/</a:t>
            </a:r>
            <a:r>
              <a:rPr lang="fr-FR" sz="1815" dirty="0" err="1">
                <a:ln>
                  <a:noFill/>
                  <a:prstDash val="dashDot"/>
                </a:ln>
              </a:rPr>
              <a:t>research</a:t>
            </a:r>
            <a:endParaRPr lang="fr-FR" sz="1815" dirty="0">
              <a:ln>
                <a:noFill/>
                <a:prstDash val="dashDot"/>
              </a:ln>
            </a:endParaRPr>
          </a:p>
          <a:p>
            <a:pPr algn="ctr"/>
            <a:r>
              <a:rPr lang="fr-FR" sz="1815" dirty="0">
                <a:ln>
                  <a:noFill/>
                  <a:prstDash val="dashDot"/>
                </a:ln>
              </a:rPr>
              <a:t>Masters</a:t>
            </a:r>
          </a:p>
          <a:p>
            <a:pPr algn="ctr"/>
            <a:r>
              <a:rPr lang="fr-FR" sz="1815" dirty="0" err="1">
                <a:ln>
                  <a:noFill/>
                  <a:prstDash val="dashDot"/>
                </a:ln>
              </a:rPr>
              <a:t>Bachelor</a:t>
            </a:r>
            <a:endParaRPr lang="fr-FR" sz="1815" dirty="0">
              <a:ln>
                <a:noFill/>
                <a:prstDash val="dashDot"/>
              </a:ln>
            </a:endParaRPr>
          </a:p>
          <a:p>
            <a:pPr algn="ctr"/>
            <a:endParaRPr lang="fr-FR" sz="1634" dirty="0">
              <a:ln>
                <a:noFill/>
                <a:prstDash val="dashDot"/>
              </a:ln>
            </a:endParaRPr>
          </a:p>
          <a:p>
            <a:pPr algn="ctr"/>
            <a:r>
              <a:rPr lang="fr-FR" sz="1634" i="1" dirty="0" err="1">
                <a:ln>
                  <a:noFill/>
                  <a:prstDash val="dashDot"/>
                </a:ln>
              </a:rPr>
              <a:t>European</a:t>
            </a:r>
            <a:r>
              <a:rPr lang="fr-FR" sz="1634" i="1" dirty="0">
                <a:ln>
                  <a:noFill/>
                  <a:prstDash val="dashDot"/>
                </a:ln>
              </a:rPr>
              <a:t> programs  </a:t>
            </a:r>
            <a:r>
              <a:rPr lang="fr-FR" sz="1634" i="1" dirty="0" err="1">
                <a:ln>
                  <a:noFill/>
                  <a:prstDash val="dashDot"/>
                </a:ln>
              </a:rPr>
              <a:t>through</a:t>
            </a:r>
            <a:r>
              <a:rPr lang="fr-FR" sz="1634" i="1" dirty="0">
                <a:ln>
                  <a:noFill/>
                  <a:prstDash val="dashDot"/>
                </a:ln>
              </a:rPr>
              <a:t> 8 </a:t>
            </a:r>
            <a:r>
              <a:rPr lang="fr-FR" sz="1634" i="1" dirty="0" err="1">
                <a:ln>
                  <a:noFill/>
                  <a:prstDash val="dashDot"/>
                </a:ln>
              </a:rPr>
              <a:t>universities</a:t>
            </a:r>
            <a:r>
              <a:rPr lang="fr-FR" sz="1634" i="1" dirty="0">
                <a:ln>
                  <a:noFill/>
                  <a:prstDash val="dashDot"/>
                </a:ln>
              </a:rPr>
              <a:t> </a:t>
            </a:r>
            <a:r>
              <a:rPr lang="fr-FR" sz="1634" i="1" dirty="0" err="1">
                <a:ln>
                  <a:noFill/>
                  <a:prstDash val="dashDot"/>
                </a:ln>
              </a:rPr>
              <a:t>pathways</a:t>
            </a:r>
            <a:r>
              <a:rPr lang="fr-FR" sz="1634" i="1" dirty="0">
                <a:ln>
                  <a:noFill/>
                  <a:prstDash val="dashDot"/>
                </a:ln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580094" y="2460812"/>
            <a:ext cx="1033408" cy="595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 err="1"/>
              <a:t>Executive</a:t>
            </a:r>
            <a:r>
              <a:rPr lang="fr-FR" sz="1634" dirty="0"/>
              <a:t> Education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963220" y="2322499"/>
            <a:ext cx="1244813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 err="1"/>
              <a:t>Financing</a:t>
            </a:r>
            <a:endParaRPr lang="fr-FR" sz="1634" dirty="0"/>
          </a:p>
        </p:txBody>
      </p:sp>
      <p:sp>
        <p:nvSpPr>
          <p:cNvPr id="9" name="ZoneTexte 8"/>
          <p:cNvSpPr txBox="1"/>
          <p:nvPr/>
        </p:nvSpPr>
        <p:spPr>
          <a:xfrm>
            <a:off x="4525233" y="5693337"/>
            <a:ext cx="4074977" cy="846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b="1" dirty="0" err="1" smtClean="0"/>
              <a:t>Board</a:t>
            </a:r>
            <a:r>
              <a:rPr lang="fr-FR" sz="1634" dirty="0" smtClean="0"/>
              <a:t>: Profs</a:t>
            </a:r>
            <a:r>
              <a:rPr lang="fr-FR" sz="1634" dirty="0"/>
              <a:t>, </a:t>
            </a:r>
            <a:r>
              <a:rPr lang="fr-FR" sz="1634" dirty="0" err="1"/>
              <a:t>students</a:t>
            </a:r>
            <a:r>
              <a:rPr lang="fr-FR" sz="1634" dirty="0"/>
              <a:t>, Staffs + </a:t>
            </a:r>
            <a:r>
              <a:rPr lang="fr-FR" sz="1634" dirty="0" err="1"/>
              <a:t>other</a:t>
            </a:r>
            <a:r>
              <a:rPr lang="fr-FR" sz="1634" dirty="0"/>
              <a:t> </a:t>
            </a:r>
            <a:r>
              <a:rPr lang="fr-FR" sz="1634" dirty="0" err="1" smtClean="0"/>
              <a:t>stakeholders</a:t>
            </a:r>
            <a:r>
              <a:rPr lang="fr-FR" sz="1634" dirty="0" smtClean="0"/>
              <a:t>: </a:t>
            </a:r>
            <a:r>
              <a:rPr lang="fr-FR" sz="1634" dirty="0" err="1" smtClean="0"/>
              <a:t>Private</a:t>
            </a:r>
            <a:r>
              <a:rPr lang="fr-FR" sz="1634" dirty="0" smtClean="0"/>
              <a:t> </a:t>
            </a:r>
            <a:r>
              <a:rPr lang="fr-FR" sz="1634" dirty="0"/>
              <a:t>groups, local </a:t>
            </a:r>
            <a:r>
              <a:rPr lang="fr-FR" sz="1634" dirty="0" err="1"/>
              <a:t>authorities</a:t>
            </a:r>
            <a:r>
              <a:rPr lang="fr-FR" sz="1634" dirty="0"/>
              <a:t>, …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035566" y="2875132"/>
            <a:ext cx="1589772" cy="595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/>
              <a:t>Euro-Med </a:t>
            </a:r>
            <a:r>
              <a:rPr lang="fr-FR" sz="1634" dirty="0" err="1"/>
              <a:t>summerschool</a:t>
            </a:r>
            <a:endParaRPr lang="fr-FR" sz="1634" dirty="0"/>
          </a:p>
        </p:txBody>
      </p:sp>
      <p:sp>
        <p:nvSpPr>
          <p:cNvPr id="11" name="ZoneTexte 10"/>
          <p:cNvSpPr txBox="1"/>
          <p:nvPr/>
        </p:nvSpPr>
        <p:spPr>
          <a:xfrm>
            <a:off x="6294333" y="1549136"/>
            <a:ext cx="1046480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 err="1"/>
              <a:t>Incubator</a:t>
            </a:r>
            <a:endParaRPr lang="fr-FR" sz="1634" dirty="0"/>
          </a:p>
        </p:txBody>
      </p:sp>
      <p:sp>
        <p:nvSpPr>
          <p:cNvPr id="12" name="ZoneTexte 11"/>
          <p:cNvSpPr txBox="1"/>
          <p:nvPr/>
        </p:nvSpPr>
        <p:spPr>
          <a:xfrm>
            <a:off x="7791251" y="1458089"/>
            <a:ext cx="967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070C0"/>
                </a:solidFill>
              </a:rPr>
              <a:t>Private</a:t>
            </a:r>
            <a:r>
              <a:rPr lang="fr-FR" b="1" dirty="0">
                <a:solidFill>
                  <a:srgbClr val="0070C0"/>
                </a:solidFill>
              </a:rPr>
              <a:t> groups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628496" y="1060107"/>
            <a:ext cx="1089911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/>
              <a:t>Expertise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755477" y="1329717"/>
            <a:ext cx="1259514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/>
              <a:t>Practice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525234" y="1410145"/>
            <a:ext cx="1399208" cy="595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 err="1"/>
              <a:t>Research</a:t>
            </a:r>
            <a:r>
              <a:rPr lang="fr-FR" sz="1634" dirty="0"/>
              <a:t> </a:t>
            </a:r>
            <a:r>
              <a:rPr lang="fr-FR" sz="1634" dirty="0" err="1"/>
              <a:t>facility</a:t>
            </a:r>
            <a:r>
              <a:rPr lang="fr-FR" sz="1634" dirty="0"/>
              <a:t> 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37840" y="2264512"/>
            <a:ext cx="138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0070C0"/>
                </a:solidFill>
              </a:rPr>
              <a:t>Traineeship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 smtClean="0">
                <a:solidFill>
                  <a:srgbClr val="0070C0"/>
                </a:solidFill>
              </a:rPr>
              <a:t>offices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346051" y="1755735"/>
            <a:ext cx="1511197" cy="34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34" dirty="0" err="1"/>
              <a:t>Fab</a:t>
            </a:r>
            <a:r>
              <a:rPr lang="fr-FR" sz="1634" dirty="0"/>
              <a:t> </a:t>
            </a:r>
            <a:r>
              <a:rPr lang="fr-FR" sz="1634" dirty="0" err="1"/>
              <a:t>Lab</a:t>
            </a:r>
            <a:endParaRPr lang="fr-FR" sz="1634" dirty="0"/>
          </a:p>
        </p:txBody>
      </p:sp>
      <p:sp>
        <p:nvSpPr>
          <p:cNvPr id="16" name="ZoneTexte 15"/>
          <p:cNvSpPr txBox="1"/>
          <p:nvPr/>
        </p:nvSpPr>
        <p:spPr>
          <a:xfrm flipH="1">
            <a:off x="2401192" y="3796930"/>
            <a:ext cx="19526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Field action w/ local </a:t>
            </a:r>
            <a:r>
              <a:rPr lang="fr-FR" b="1" dirty="0" err="1">
                <a:solidFill>
                  <a:srgbClr val="0070C0"/>
                </a:solidFill>
              </a:rPr>
              <a:t>community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 flipH="1">
            <a:off x="7049998" y="3649717"/>
            <a:ext cx="1225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Local </a:t>
            </a:r>
            <a:r>
              <a:rPr lang="fr-FR" b="1" dirty="0" err="1">
                <a:solidFill>
                  <a:srgbClr val="0070C0"/>
                </a:solidFill>
              </a:rPr>
              <a:t>authorities</a:t>
            </a:r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9784" y="184507"/>
            <a:ext cx="1622343" cy="1040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33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4521983"/>
              </p:ext>
            </p:extLst>
          </p:nvPr>
        </p:nvGraphicFramePr>
        <p:xfrm>
          <a:off x="1407386" y="1241425"/>
          <a:ext cx="85582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79784" y="201924"/>
            <a:ext cx="1622343" cy="1040123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03410" y="423783"/>
            <a:ext cx="8348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 smtClean="0">
                <a:solidFill>
                  <a:srgbClr val="0070C0"/>
                </a:solidFill>
              </a:rPr>
              <a:t>European</a:t>
            </a:r>
            <a:r>
              <a:rPr lang="fr-FR" sz="4000" b="1" dirty="0" smtClean="0">
                <a:solidFill>
                  <a:srgbClr val="0070C0"/>
                </a:solidFill>
              </a:rPr>
              <a:t> Hubs on global challenges</a:t>
            </a:r>
            <a:endParaRPr lang="fr-FR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1059</Words>
  <Application>Microsoft Office PowerPoint</Application>
  <PresentationFormat>Ευρεία οθόνη</PresentationFormat>
  <Paragraphs>176</Paragraphs>
  <Slides>13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Verdana</vt:lpstr>
      <vt:lpstr>Wingdings</vt:lpstr>
      <vt:lpstr>Thème Office</vt:lpstr>
      <vt:lpstr>Παρουσίαση του PowerPoint</vt:lpstr>
      <vt:lpstr>European Universities: Ambition</vt:lpstr>
      <vt:lpstr>European Universities: Call for proposal </vt:lpstr>
      <vt:lpstr>European Universities: Results</vt:lpstr>
      <vt:lpstr>CIVIS: our European University Alliance   </vt:lpstr>
      <vt:lpstr>CIVIS, a European Civic University </vt:lpstr>
      <vt:lpstr>Παρουσίαση του PowerPoint</vt:lpstr>
      <vt:lpstr>Global challenges will help structuring our European University </vt:lpstr>
      <vt:lpstr> </vt:lpstr>
      <vt:lpstr>Παρουσίαση του PowerPoint</vt:lpstr>
      <vt:lpstr>Challenges for CIVIS teaching programs</vt:lpstr>
      <vt:lpstr>How to make CIVIS a reality? </vt:lpstr>
      <vt:lpstr>Thank You </vt:lpstr>
    </vt:vector>
  </TitlesOfParts>
  <Company>Aix-Marseille Université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EDOU Capucine</dc:creator>
  <cp:lastModifiedBy>fotini</cp:lastModifiedBy>
  <cp:revision>127</cp:revision>
  <cp:lastPrinted>2019-09-09T05:25:50Z</cp:lastPrinted>
  <dcterms:created xsi:type="dcterms:W3CDTF">2019-03-11T21:15:42Z</dcterms:created>
  <dcterms:modified xsi:type="dcterms:W3CDTF">2019-09-09T10:58:14Z</dcterms:modified>
</cp:coreProperties>
</file>