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9" r:id="rId4"/>
    <p:sldId id="257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8"/>
    <p:restoredTop sz="94663"/>
  </p:normalViewPr>
  <p:slideViewPr>
    <p:cSldViewPr snapToGrid="0" snapToObjects="1">
      <p:cViewPr varScale="1">
        <p:scale>
          <a:sx n="77" d="100"/>
          <a:sy n="77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FE563-4D0D-7A41-AA7F-C69003062C8C}" type="datetimeFigureOut">
              <a:rPr lang="en-US" smtClean="0"/>
              <a:t>10-09-19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C9EA-3296-8B4E-B129-36D8D1667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4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1DEFB-5260-6F48-8962-B7147282A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AF0FCC-5007-BC46-AD23-BB95B6F4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2A68FB-9A2A-4142-8406-7ED734FC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CE8A-F806-5C42-BA2F-13DF442C8CC6}" type="datetime1">
              <a:rPr lang="en-US" smtClean="0"/>
              <a:t>10-09-19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BC079E-891D-BF44-84E9-05F65C05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6E2B9C-F5E2-0940-A675-D0D3A3E1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00910-7F92-D44E-AD37-600DDAC5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48B8D0-58BA-4243-A350-DF966ABDE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F25AC3-BC44-834B-8659-C6647871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41-AD4E-3640-9E0F-36B6D0DD4939}" type="datetime1">
              <a:rPr lang="en-US" smtClean="0"/>
              <a:t>10-09-19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087674-86C1-A947-8711-E175C71F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C0BD8-D63D-0E4A-B831-F8AAC5A3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679366-4179-A14B-A809-7783DE40A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05B791-B0B6-C842-97A7-6F7BF4C1F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46B99-4288-0B48-8DD1-9DED5410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4E73-1A66-9542-82FA-1113703DA9A4}" type="datetime1">
              <a:rPr lang="en-US" smtClean="0"/>
              <a:t>10-09-19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F87D90-70E9-5448-90A5-C8F156DE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5B839-94DE-5C44-A6FA-1D7C227C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9A9F7-D189-6D4F-9D10-D0E9AE3A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ECD66-6D68-8545-B41E-A04B55FBF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FEB154-636C-5148-82F3-D4010CD4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EAED-748D-1647-8065-F64FC07196DF}" type="datetime1">
              <a:rPr lang="en-US" smtClean="0"/>
              <a:t>10-09-19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85BAAE-8FBA-5E4D-AC66-028CC386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AF3757-8A23-1D4F-ABB9-A232AE1B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7856E-3608-D84A-B323-8FC84FB7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E782F5-98F6-9A48-B277-DB08006E9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0C1F7D-22EA-404C-A5B7-BA73DBBE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E790-3419-5B41-8072-C63C9C6634F2}" type="datetime1">
              <a:rPr lang="en-US" smtClean="0"/>
              <a:t>10-09-19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C7A766-755A-F649-AF8A-7E139336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F91C94-D473-8946-B46C-A5D8899F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64751-6039-F148-96A9-F3CC7411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D7356-09C1-184D-AF10-86B52D8EA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22B07E-E913-A342-830D-F2CA7A61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601CD5-C269-E147-9240-9A259F78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955-7364-F54D-9E7D-507F502FB862}" type="datetime1">
              <a:rPr lang="en-US" smtClean="0"/>
              <a:t>10-09-19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E676C6-772C-FC47-BB3A-32938797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B68BF8-8DA2-584E-8160-2A6D41CA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A034E-2DC6-BD47-A36C-1F580444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4096CD-79B7-1B4F-BE80-79A70BEB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C4A154-5BE1-FD4E-BAA7-EDD2D790E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2143F9-3F39-754C-9BEA-0E647EAB6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C4E009-ECC7-0C47-BA83-579709A44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7B00AB8-96A5-BB44-9159-CEA3E3ED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C69C-962E-A54B-A615-4B33ADD89932}" type="datetime1">
              <a:rPr lang="en-US" smtClean="0"/>
              <a:t>10-09-19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1B0157-6D2B-EB41-BB7E-717A32D4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D689D3-DE59-E44B-A47E-8F5BD97F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01B48-FBF4-3249-9393-6391808A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23189-195F-D046-A7DC-876DD8B8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A3E-6058-0549-AD9C-37A2EB4E2775}" type="datetime1">
              <a:rPr lang="en-US" smtClean="0"/>
              <a:t>10-09-19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B6AA67-A865-DE40-A885-B56D5CB8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85969C-DEF1-0449-9F69-9828B81A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1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221B3-0609-324C-B5FA-2B5DAEF8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3230-D8BC-0C48-8811-7F0BA92FFCA9}" type="datetime1">
              <a:rPr lang="en-US" smtClean="0"/>
              <a:t>10-09-19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C94C94-802C-964E-BDD6-7C510C39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3389B5-FC66-314F-9717-F1530E36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5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CF430-77FC-0847-B263-C5DA98E1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F7F973-040F-0D40-912C-1A27B7EE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91BEE5-5200-9144-B1D2-B0E5BB1D1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4DCE4A-CAEF-494B-B793-20BEEB59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E0E-5B92-E742-8CD5-DFB32A2B33BB}" type="datetime1">
              <a:rPr lang="en-US" smtClean="0"/>
              <a:t>10-09-19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A4BBD5-16D9-BC49-B02F-E39FDDFA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472C7B-0FAC-5048-9668-75AA2545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AC6F7-9C45-3548-B9F5-8BE95E29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01CB9F-9155-7743-AAF9-45D65F7FA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394FA1-5402-A04F-B007-EA96705F8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6B1CC0-07A5-7843-9186-64C535DE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0D2A-9AB1-A14F-AC98-EAF3DF4E180C}" type="datetime1">
              <a:rPr lang="en-US" smtClean="0"/>
              <a:t>10-09-19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61F511-6149-D046-8D90-774BF6DC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D366A3-E245-314F-85E1-68385963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E5FC21-2D7E-FA4A-965F-35DF9303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32BC9A-B757-284B-BB3A-1CBB197F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688BD6-EF49-7B4F-8F22-8623F498C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3043-803A-4A43-BA49-1EE227BDAD50}" type="datetime1">
              <a:rPr lang="en-US" smtClean="0"/>
              <a:t>10-09-19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586CCF-5BD3-3246-BB9A-4EB6EFB96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11175D-D364-FD42-A656-5D305FD1B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186D-5049-7346-9686-524B547D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A47EFF7B-AB67-9946-92DD-2E92537B1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CIVIS Mobility Work package, coordinated by the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National and </a:t>
            </a:r>
            <a:r>
              <a:rPr lang="en-US" sz="3600" dirty="0" err="1">
                <a:solidFill>
                  <a:schemeClr val="bg1"/>
                </a:solidFill>
              </a:rPr>
              <a:t>Kapodistrian</a:t>
            </a:r>
            <a:r>
              <a:rPr lang="en-US" sz="3600" dirty="0">
                <a:solidFill>
                  <a:schemeClr val="bg1"/>
                </a:solidFill>
              </a:rPr>
              <a:t> University of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Athens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3CF1D2CF-03C9-B542-86A8-1B5195719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Athina</a:t>
            </a:r>
            <a:r>
              <a:rPr lang="en-US" dirty="0">
                <a:solidFill>
                  <a:srgbClr val="FFFFFF"/>
                </a:solidFill>
              </a:rPr>
              <a:t> Dimopoulou</a:t>
            </a:r>
          </a:p>
          <a:p>
            <a:r>
              <a:rPr lang="en-US">
                <a:solidFill>
                  <a:srgbClr val="FFFFFF"/>
                </a:solidFill>
              </a:rPr>
              <a:t>Associate </a:t>
            </a:r>
            <a:r>
              <a:rPr lang="en-US" dirty="0">
                <a:solidFill>
                  <a:srgbClr val="FFFFFF"/>
                </a:solidFill>
              </a:rPr>
              <a:t>Professor, Law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7330903-F5C3-DE4B-97BE-CB3AED8F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1</a:t>
            </a:fld>
            <a:endParaRPr lang="en-US"/>
          </a:p>
        </p:txBody>
      </p:sp>
      <p:pic>
        <p:nvPicPr>
          <p:cNvPr id="15" name="Image 3">
            <a:extLst>
              <a:ext uri="{FF2B5EF4-FFF2-40B4-BE49-F238E27FC236}">
                <a16:creationId xmlns:a16="http://schemas.microsoft.com/office/drawing/2014/main" xmlns="" id="{6E6A7443-5D56-9049-8A36-CD9A37DE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17" name="Εικόνα 2">
            <a:extLst>
              <a:ext uri="{FF2B5EF4-FFF2-40B4-BE49-F238E27FC236}">
                <a16:creationId xmlns:a16="http://schemas.microsoft.com/office/drawing/2014/main" xmlns="" id="{F0C78112-D9A7-E04D-B9ED-8A832A8C9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" y="201925"/>
            <a:ext cx="2392070" cy="1447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DE40F2-1277-3848-8392-7675CAC4B18D}"/>
              </a:ext>
            </a:extLst>
          </p:cNvPr>
          <p:cNvSpPr txBox="1"/>
          <p:nvPr/>
        </p:nvSpPr>
        <p:spPr>
          <a:xfrm>
            <a:off x="4360985" y="59928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2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1F178-5B2C-8540-8A49-DC38809C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Logistical - language aspects of mobility</a:t>
            </a:r>
            <a:r>
              <a:rPr lang="en-US" i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9F149C-E2BB-4B42-AD26-4EAA8B03E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349829"/>
            <a:ext cx="10700657" cy="4827134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Pre-departure training </a:t>
            </a:r>
            <a:r>
              <a:rPr lang="en-US" sz="3200" dirty="0"/>
              <a:t>for outgoing students designed for each university:</a:t>
            </a:r>
          </a:p>
          <a:p>
            <a:pPr lvl="1"/>
            <a:r>
              <a:rPr lang="en-US" sz="3200" dirty="0"/>
              <a:t> presentation of the other 7 CIVIS campuses through language courses or tools for the host university’s main language,</a:t>
            </a:r>
          </a:p>
          <a:p>
            <a:pPr lvl="1"/>
            <a:r>
              <a:rPr lang="en-US" sz="3200" dirty="0"/>
              <a:t>information kit and sessions. </a:t>
            </a:r>
          </a:p>
          <a:p>
            <a:r>
              <a:rPr lang="en-US" sz="3200" dirty="0"/>
              <a:t>Universities will contribute to the establishment of a “housing network” in partnership with local authorities, </a:t>
            </a:r>
          </a:p>
          <a:p>
            <a:r>
              <a:rPr lang="en-US" sz="3200" dirty="0"/>
              <a:t> in order to develop a system of home hospitality, allowing students to be integrated to local life.  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D60B23-4226-8041-A2EF-85C3CDEF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10</a:t>
            </a:fld>
            <a:endParaRPr lang="en-US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xmlns="" id="{5A8BC513-C47B-0449-BEDD-C0093591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536" y="-83636"/>
            <a:ext cx="1956641" cy="1254449"/>
          </a:xfrm>
          <a:prstGeom prst="rect">
            <a:avLst/>
          </a:prstGeom>
        </p:spPr>
      </p:pic>
      <p:pic>
        <p:nvPicPr>
          <p:cNvPr id="6" name="Εικόνα 2">
            <a:extLst>
              <a:ext uri="{FF2B5EF4-FFF2-40B4-BE49-F238E27FC236}">
                <a16:creationId xmlns:a16="http://schemas.microsoft.com/office/drawing/2014/main" xmlns="" id="{94F0D4EA-E5E1-474B-AA4F-FFD9AD518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" y="59272"/>
            <a:ext cx="1600980" cy="9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AFF5A-3327-A144-982E-8F2FB566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E-platform: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will centralize information prior to mobility, for all universities of the CIVIS network: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C5585-6940-244C-9547-6A754C084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u="sng" dirty="0"/>
              <a:t>Housing</a:t>
            </a:r>
            <a:r>
              <a:rPr lang="en-US" dirty="0"/>
              <a:t>: Listing housing options available, including: </a:t>
            </a:r>
          </a:p>
          <a:p>
            <a:pPr lvl="0"/>
            <a:r>
              <a:rPr lang="en-US" dirty="0"/>
              <a:t> home hospitality,</a:t>
            </a:r>
          </a:p>
          <a:p>
            <a:pPr lvl="0"/>
            <a:r>
              <a:rPr lang="en-US" dirty="0"/>
              <a:t> rooms available through University housing-dorms, </a:t>
            </a:r>
          </a:p>
          <a:p>
            <a:pPr lvl="0"/>
            <a:r>
              <a:rPr lang="en-US" dirty="0"/>
              <a:t>students looking for a roommate, </a:t>
            </a:r>
          </a:p>
          <a:p>
            <a:pPr lvl="0"/>
            <a:r>
              <a:rPr lang="en-US" dirty="0"/>
              <a:t>students in the same program willing to exchange rooms, </a:t>
            </a:r>
          </a:p>
          <a:p>
            <a:pPr lvl="0"/>
            <a:r>
              <a:rPr lang="en-US" dirty="0"/>
              <a:t>flat sharing offers, </a:t>
            </a:r>
          </a:p>
          <a:p>
            <a:pPr lvl="0"/>
            <a:r>
              <a:rPr lang="en-US" dirty="0"/>
              <a:t>homestay and partners’ staff housing offers, </a:t>
            </a:r>
          </a:p>
          <a:p>
            <a:pPr lvl="0"/>
            <a:r>
              <a:rPr lang="en-US" dirty="0"/>
              <a:t>allow “Buddy program” at distance whereby home students can help future hosted ones to find accommodation.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A1A5DE-92B1-A248-BCED-97AAECC6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3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939CE-DD71-E143-93C6-3B83E4C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50006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E-platform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B49A3E-BE4A-7642-86A0-BE2BB1680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 </a:t>
            </a:r>
            <a:r>
              <a:rPr lang="en-US" b="1" dirty="0"/>
              <a:t>Academic</a:t>
            </a:r>
            <a:r>
              <a:rPr lang="en-US" dirty="0"/>
              <a:t>: Listing of course catalogues and research internships. </a:t>
            </a:r>
          </a:p>
          <a:p>
            <a:pPr lvl="0"/>
            <a:r>
              <a:rPr lang="en-US" dirty="0"/>
              <a:t> </a:t>
            </a:r>
            <a:r>
              <a:rPr lang="en-US" b="1" dirty="0"/>
              <a:t>Administrative</a:t>
            </a:r>
            <a:r>
              <a:rPr lang="en-US" dirty="0"/>
              <a:t>: Support the submission of mobility documents through digital access.</a:t>
            </a:r>
          </a:p>
          <a:p>
            <a:pPr lvl="0"/>
            <a:r>
              <a:rPr lang="en-US" b="1" dirty="0"/>
              <a:t>Disabilities</a:t>
            </a:r>
            <a:r>
              <a:rPr lang="en-US" dirty="0"/>
              <a:t>: List types of facilities provided for students/staff with disabilities. </a:t>
            </a:r>
          </a:p>
          <a:p>
            <a:pPr lvl="0"/>
            <a:r>
              <a:rPr lang="en-US" dirty="0"/>
              <a:t> </a:t>
            </a:r>
            <a:r>
              <a:rPr lang="en-US" b="1" dirty="0"/>
              <a:t>E-welcome desk</a:t>
            </a:r>
            <a:r>
              <a:rPr lang="en-US" dirty="0"/>
              <a:t>: Provide health-transports-visa information. </a:t>
            </a:r>
          </a:p>
          <a:p>
            <a:pPr lvl="0"/>
            <a:r>
              <a:rPr lang="en-US" dirty="0"/>
              <a:t> </a:t>
            </a:r>
            <a:r>
              <a:rPr lang="en-US" b="1" dirty="0"/>
              <a:t>Networking</a:t>
            </a:r>
            <a:r>
              <a:rPr lang="en-US" dirty="0"/>
              <a:t>: Mentoring/buddy programs.</a:t>
            </a:r>
          </a:p>
          <a:p>
            <a:pPr lvl="0"/>
            <a:r>
              <a:rPr lang="en-US" dirty="0"/>
              <a:t> </a:t>
            </a:r>
            <a:r>
              <a:rPr lang="en-US" b="1" dirty="0"/>
              <a:t>Student life</a:t>
            </a:r>
            <a:r>
              <a:rPr lang="en-US" dirty="0"/>
              <a:t>: Provide information on local cultural life, students’ associations. </a:t>
            </a:r>
          </a:p>
          <a:p>
            <a:pPr lvl="0"/>
            <a:r>
              <a:rPr lang="en-US" dirty="0"/>
              <a:t> </a:t>
            </a:r>
            <a:r>
              <a:rPr lang="en-US" b="1" dirty="0"/>
              <a:t>Scholarships and job seeking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Feedback</a:t>
            </a:r>
            <a:r>
              <a:rPr lang="en-US" dirty="0"/>
              <a:t>: Allow input by users.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7AF13A-8D89-5B4E-8CE2-319A7FD6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12</a:t>
            </a:fld>
            <a:endParaRPr lang="en-US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xmlns="" id="{E4FE0824-ED53-034F-B819-49D32D41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7" name="Εικόνα 2">
            <a:extLst>
              <a:ext uri="{FF2B5EF4-FFF2-40B4-BE49-F238E27FC236}">
                <a16:creationId xmlns:a16="http://schemas.microsoft.com/office/drawing/2014/main" xmlns="" id="{130BF014-3329-564E-860B-43C0F075D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0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40BBF2-639A-F542-A386-AC39420D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Welcome Desk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7DC31-D289-9449-81D0-7D2FA76B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welcome desk will be common to all the universities in the Alliance. </a:t>
            </a:r>
          </a:p>
          <a:p>
            <a:pPr lvl="0"/>
            <a:r>
              <a:rPr lang="en-US" dirty="0"/>
              <a:t>Suggesting arrival, welcome, orientation and farewell activities as standard part of mobility “sessions”. </a:t>
            </a:r>
          </a:p>
          <a:p>
            <a:pPr lvl="0"/>
            <a:r>
              <a:rPr lang="en-US" dirty="0"/>
              <a:t>Providing information on introductory language courses/online-preparatory courses in the language of the host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A2AC78-FF49-934A-BA11-2AF9AED1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13</a:t>
            </a:fld>
            <a:endParaRPr lang="en-US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xmlns="" id="{B1E7391A-CA1E-3D41-9A50-C7BD1EA1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7" name="Εικόνα 2">
            <a:extLst>
              <a:ext uri="{FF2B5EF4-FFF2-40B4-BE49-F238E27FC236}">
                <a16:creationId xmlns:a16="http://schemas.microsoft.com/office/drawing/2014/main" xmlns="" id="{357A5A4E-7290-0540-913C-C858D6716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xmlns="" id="{503A1C81-1E49-4944-89D1-74B13C5DBD6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0" y="4703274"/>
            <a:ext cx="6316980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B6AC3-3FAD-B845-BE7C-A5CE1D8B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NKUA – next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1A2C1-A3F0-2B49-9D24-8E6A11B3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Each Faculty and Department should name </a:t>
            </a:r>
            <a:r>
              <a:rPr lang="en-US" b="1" u="sng" dirty="0"/>
              <a:t>one academic and one administrative coordinator for the CIVIS project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In order to create common courses, each Faculty and Department professors must </a:t>
            </a:r>
            <a:r>
              <a:rPr lang="en-US" b="1" u="sng" dirty="0"/>
              <a:t>get to know their colleagues teaching similar subject the other 7 universities</a:t>
            </a:r>
            <a:r>
              <a:rPr lang="en-US" dirty="0"/>
              <a:t>, get in touch with them and start working on possible collaborations. </a:t>
            </a:r>
          </a:p>
          <a:p>
            <a:pPr lvl="0"/>
            <a:r>
              <a:rPr lang="en-US" dirty="0"/>
              <a:t>Each Faculty will be called to design and be able offer several </a:t>
            </a:r>
            <a:r>
              <a:rPr lang="en-US" b="1" u="sng" dirty="0"/>
              <a:t>courses in foreign languages</a:t>
            </a:r>
            <a:r>
              <a:rPr lang="en-US" b="1" dirty="0"/>
              <a:t>, </a:t>
            </a:r>
            <a:r>
              <a:rPr lang="en-US" dirty="0"/>
              <a:t>among those of the CIVIS alliances, and at least in English.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217B77-5838-7A4C-94D8-C9372B00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14</a:t>
            </a:fld>
            <a:endParaRPr lang="en-US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xmlns="" id="{6E82F89B-10B3-AD4E-9DAF-9F85B9A0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7" name="Εικόνα 2">
            <a:extLst>
              <a:ext uri="{FF2B5EF4-FFF2-40B4-BE49-F238E27FC236}">
                <a16:creationId xmlns:a16="http://schemas.microsoft.com/office/drawing/2014/main" xmlns="" id="{584899A7-406D-3040-893F-00A97D11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2754C-ABEF-E741-A71C-3E2B26AC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05EFCC-88D9-3D4D-B18A-D94F1D30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15</a:t>
            </a:fld>
            <a:endParaRPr lang="en-US"/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xmlns="" id="{BB372B22-FCFD-8B47-B376-9CD6FDDF7E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2598"/>
            <a:ext cx="12192000" cy="2785402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xmlns="" id="{6E5E13D2-2DE4-7B47-88DD-328865B6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29" y="-40143"/>
            <a:ext cx="6952479" cy="44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45E7E-0BF9-1841-9A6C-F250107F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Objectives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6EB88F-C603-B14C-BE9F-DA061739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21BAE8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➲</a:t>
            </a:r>
            <a:r>
              <a:rPr lang="en-US" dirty="0">
                <a:solidFill>
                  <a:srgbClr val="21BAE8"/>
                </a:solidFill>
                <a:latin typeface="SegoeUISymbo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1BAE8"/>
                </a:solidFill>
                <a:latin typeface="SegoeUISymbol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create mobility options (physically, virtually or blended) that will enable 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10% student mobility within the Alliance by 2022. 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21BAE8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➲</a:t>
            </a:r>
            <a:r>
              <a:rPr lang="en-US" sz="3200" dirty="0">
                <a:solidFill>
                  <a:srgbClr val="21BAE8"/>
                </a:solidFill>
                <a:latin typeface="SegoeUISymbol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achieve 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50% student mobility inside the Alliance by 2025.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21BAE8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➲</a:t>
            </a:r>
            <a:r>
              <a:rPr lang="en-US" sz="3200" dirty="0">
                <a:solidFill>
                  <a:srgbClr val="21BAE8"/>
                </a:solidFill>
                <a:latin typeface="SegoeUISymbol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foster the creation of an inter-university campus. 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dirty="0"/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dirty="0"/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BECB86-0FD8-B041-A6E0-874E87CD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2</a:t>
            </a:fld>
            <a:endParaRPr lang="en-US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xmlns="" id="{8EAB993F-46C3-934E-AF7C-EE54C08D7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7" name="Εικόνα 2">
            <a:extLst>
              <a:ext uri="{FF2B5EF4-FFF2-40B4-BE49-F238E27FC236}">
                <a16:creationId xmlns:a16="http://schemas.microsoft.com/office/drawing/2014/main" xmlns="" id="{C693B293-87F3-5042-B79C-07E395DE0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xmlns="" id="{F5048EA4-0913-3049-9A54-5E4D556F7F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10" y="4842828"/>
            <a:ext cx="6316980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C7193-610E-3542-AFA2-87FC78C1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MOBILITY = STANDARD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63722-3016-0640-9EE3-00759256E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000" dirty="0"/>
              <a:t>Mobility should become a standard feature, embedded at Bachelor, Master and Doctoral levels.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000" dirty="0"/>
              <a:t>ll participating students will move between </a:t>
            </a:r>
            <a:r>
              <a:rPr lang="en-US" sz="4000" b="1" dirty="0"/>
              <a:t>at least one CIVIS university at least once</a:t>
            </a:r>
            <a:r>
              <a:rPr lang="en-US" sz="4000" dirty="0"/>
              <a:t> during their studies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000" dirty="0"/>
              <a:t>Possibly between three universities (hub actions).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DF9A59-8CF0-4745-B401-8407B3A7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3</a:t>
            </a:fld>
            <a:endParaRPr lang="en-US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xmlns="" id="{92D61C7F-FABB-9F43-8328-50CEDA89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7" name="Εικόνα 2">
            <a:extLst>
              <a:ext uri="{FF2B5EF4-FFF2-40B4-BE49-F238E27FC236}">
                <a16:creationId xmlns:a16="http://schemas.microsoft.com/office/drawing/2014/main" xmlns="" id="{DA230E8E-8F07-C34A-9A71-A59A392C3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2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7228D-56EF-1247-9296-0E7589C1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Obstacles to student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A78D6-9907-874C-BEB7-86862109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lack of academic incentives;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The relatively high cost of mobility;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The logistical aspects and language barriers.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1344E6-76E0-ED4B-B948-D0B7488E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xmlns="" id="{5A8EF94F-23FB-4B41-98D3-EFA50F6D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6" name="Εικόνα 2">
            <a:extLst>
              <a:ext uri="{FF2B5EF4-FFF2-40B4-BE49-F238E27FC236}">
                <a16:creationId xmlns:a16="http://schemas.microsoft.com/office/drawing/2014/main" xmlns="" id="{AF12635E-CA8B-EC4D-BDA9-5F0473CE9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xmlns="" id="{8415DBBD-1C6E-2545-ACFF-376F833082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84" y="4478191"/>
            <a:ext cx="6316980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F768B-10FC-8A40-8111-1EF6DDB4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Academic incentives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587037-5984-F547-AFCF-DC1FD6EC82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CIVIS ALLIANCE LEVEL</a:t>
            </a:r>
          </a:p>
          <a:p>
            <a:r>
              <a:rPr lang="en-US" b="1" dirty="0"/>
              <a:t>University-wide Erasmus exchange agreements </a:t>
            </a:r>
            <a:r>
              <a:rPr lang="en-US" dirty="0"/>
              <a:t>between each of the eight member universities.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1FB7152-B76D-9449-92AA-77C4D98D56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UNIVERSITY ACTIONS</a:t>
            </a:r>
          </a:p>
          <a:p>
            <a:pPr lvl="0"/>
            <a:r>
              <a:rPr lang="en-US" b="1" dirty="0"/>
              <a:t>Earmarking of c. 25% of the University’s </a:t>
            </a:r>
            <a:r>
              <a:rPr lang="en-US" b="1" dirty="0" err="1"/>
              <a:t>internationalisation</a:t>
            </a:r>
            <a:r>
              <a:rPr lang="en-US" b="1" dirty="0"/>
              <a:t> funding </a:t>
            </a:r>
            <a:r>
              <a:rPr lang="en-US" dirty="0"/>
              <a:t>to mobilities within the CIVIS alliance.</a:t>
            </a:r>
          </a:p>
          <a:p>
            <a:pPr lvl="0"/>
            <a:r>
              <a:rPr lang="en-US" dirty="0"/>
              <a:t> </a:t>
            </a:r>
            <a:r>
              <a:rPr lang="en-US" b="1" dirty="0"/>
              <a:t>Inclusion of compulsory mobility </a:t>
            </a:r>
            <a:r>
              <a:rPr lang="en-US" dirty="0"/>
              <a:t>in some programs at BA and MA levels </a:t>
            </a:r>
          </a:p>
          <a:p>
            <a:pPr lvl="0"/>
            <a:r>
              <a:rPr lang="en-US" dirty="0"/>
              <a:t>In some cases, </a:t>
            </a:r>
            <a:r>
              <a:rPr lang="en-US" b="1" dirty="0"/>
              <a:t>providing for the automatic recognition of credits </a:t>
            </a:r>
            <a:r>
              <a:rPr lang="en-US" dirty="0"/>
              <a:t>for student mobility projects.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DAA3BF-6736-564C-98AB-06BA2F56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5</a:t>
            </a:fld>
            <a:endParaRPr lang="en-US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xmlns="" id="{8F3BC5F0-DE54-874A-9FF0-0E8D367E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9" name="Εικόνα 2">
            <a:extLst>
              <a:ext uri="{FF2B5EF4-FFF2-40B4-BE49-F238E27FC236}">
                <a16:creationId xmlns:a16="http://schemas.microsoft.com/office/drawing/2014/main" xmlns="" id="{E4302DA8-0E2D-4A40-9F1D-31C35036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  <p:pic>
        <p:nvPicPr>
          <p:cNvPr id="10" name="Image 8">
            <a:extLst>
              <a:ext uri="{FF2B5EF4-FFF2-40B4-BE49-F238E27FC236}">
                <a16:creationId xmlns:a16="http://schemas.microsoft.com/office/drawing/2014/main" xmlns="" id="{2B5FAEEA-AAFC-6048-A1FB-0744FB47E1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9" y="4842828"/>
            <a:ext cx="6316980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BD8E6B2-4A62-7A4D-8FA2-D99AF808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European Doctorate label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CA4A23-0FAF-EE4C-879B-645C821F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We will encourage all doctoral candidates who have undertaken European mobility during their thesis work to apply for the </a:t>
            </a:r>
            <a:r>
              <a:rPr lang="en-US" sz="3600" b="1" dirty="0"/>
              <a:t>European Doctorate Label</a:t>
            </a:r>
            <a:r>
              <a:rPr lang="en-US" sz="3600" dirty="0"/>
              <a:t>, </a:t>
            </a:r>
          </a:p>
          <a:p>
            <a:r>
              <a:rPr lang="en-US" sz="3600" dirty="0"/>
              <a:t>with the goal of reaching 20% of all thesis labelled by 2022.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58A4EE-84A5-584A-8AB4-08E47387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6</a:t>
            </a:fld>
            <a:endParaRPr lang="en-US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xmlns="" id="{6E648363-84F7-404E-BF01-90EEC025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9" name="Εικόνα 2">
            <a:extLst>
              <a:ext uri="{FF2B5EF4-FFF2-40B4-BE49-F238E27FC236}">
                <a16:creationId xmlns:a16="http://schemas.microsoft.com/office/drawing/2014/main" xmlns="" id="{C93E7A33-11F6-D042-A8B6-13EEB74EA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  <p:pic>
        <p:nvPicPr>
          <p:cNvPr id="10" name="Image 8">
            <a:extLst>
              <a:ext uri="{FF2B5EF4-FFF2-40B4-BE49-F238E27FC236}">
                <a16:creationId xmlns:a16="http://schemas.microsoft.com/office/drawing/2014/main" xmlns="" id="{3D1E3CDB-5327-1444-847E-B3FCDD5B38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0" y="4703274"/>
            <a:ext cx="6316980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F54DB0-1E8C-C146-B2BA-04C24D5C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Lowering the cost of mobility: </a:t>
            </a:r>
            <a:br>
              <a:rPr lang="en-US" i="1" dirty="0"/>
            </a:br>
            <a:r>
              <a:rPr lang="en-US" i="1" dirty="0"/>
              <a:t>Shorter and flexible mobility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F887E78-C5B5-AA47-91A5-15560770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b="1" dirty="0"/>
              <a:t>One-week workshops on specific subjects in Faculties of each university, including visiting professors</a:t>
            </a:r>
            <a:r>
              <a:rPr lang="en-US" sz="3200" dirty="0"/>
              <a:t>, corresponding to a set number of credits, which will be included in the academic record. </a:t>
            </a:r>
          </a:p>
          <a:p>
            <a:pPr lvl="0"/>
            <a:r>
              <a:rPr lang="en-US" sz="3200" b="1" dirty="0"/>
              <a:t>Summer Schools</a:t>
            </a:r>
            <a:r>
              <a:rPr lang="en-US" sz="3200" dirty="0"/>
              <a:t>, including combined mobility programs. </a:t>
            </a:r>
          </a:p>
          <a:p>
            <a:pPr lvl="0"/>
            <a:r>
              <a:rPr lang="en-US" sz="3200" b="1" dirty="0"/>
              <a:t>Blended mobility programs</a:t>
            </a:r>
            <a:r>
              <a:rPr lang="en-US" sz="3200" dirty="0"/>
              <a:t>, combining virtual mobility and short intensive physical mobility. </a:t>
            </a:r>
          </a:p>
          <a:p>
            <a:r>
              <a:rPr lang="en-US" sz="3200" b="1" dirty="0"/>
              <a:t>Service-learning </a:t>
            </a:r>
            <a:r>
              <a:rPr lang="en-US" sz="3200" dirty="0"/>
              <a:t>related mobility.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AF30A8-86CD-7F45-AC8F-C9BB7F9A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7</a:t>
            </a:fld>
            <a:endParaRPr lang="en-US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xmlns="" id="{C40A0B0B-5426-7741-9CCC-E6A7CFE2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8" name="Εικόνα 2">
            <a:extLst>
              <a:ext uri="{FF2B5EF4-FFF2-40B4-BE49-F238E27FC236}">
                <a16:creationId xmlns:a16="http://schemas.microsoft.com/office/drawing/2014/main" xmlns="" id="{7A1BC14C-1A39-0B40-816B-AD4592A99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CB0B8-D2F6-394E-83C8-E2AE32C3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Virtual Mobility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BFC197-49DB-E548-B200-4845FC60C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Students, while following their standard curricula, will have the possibility of </a:t>
            </a:r>
            <a:r>
              <a:rPr lang="en-US" sz="3200" b="1" dirty="0"/>
              <a:t>virtually participating in international learning activities</a:t>
            </a:r>
            <a:r>
              <a:rPr lang="en-US" sz="3200" dirty="0"/>
              <a:t>. </a:t>
            </a:r>
          </a:p>
          <a:p>
            <a:r>
              <a:rPr lang="en-US" sz="3200" dirty="0"/>
              <a:t>Take some </a:t>
            </a:r>
            <a:r>
              <a:rPr lang="en-US" sz="3200" b="1" dirty="0"/>
              <a:t>e-lectures in a different university</a:t>
            </a:r>
            <a:r>
              <a:rPr lang="en-US" sz="3200" dirty="0"/>
              <a:t>, </a:t>
            </a:r>
          </a:p>
          <a:p>
            <a:r>
              <a:rPr lang="en-US" sz="3200" dirty="0"/>
              <a:t>Attend their lectures through </a:t>
            </a:r>
            <a:r>
              <a:rPr lang="en-US" sz="3200" b="1" dirty="0"/>
              <a:t>online education.</a:t>
            </a:r>
          </a:p>
          <a:p>
            <a:r>
              <a:rPr lang="en-US" sz="3200" b="1" dirty="0"/>
              <a:t>Maintain or develop linguistic competences </a:t>
            </a:r>
            <a:r>
              <a:rPr lang="en-US" sz="3200" dirty="0"/>
              <a:t>that they have previously acquired.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CFC9D9-9F3B-A64B-A31A-35D75087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8</a:t>
            </a:fld>
            <a:endParaRPr lang="en-US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xmlns="" id="{8426908E-C871-9A4C-B390-61142FFD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6" name="Εικόνα 2">
            <a:extLst>
              <a:ext uri="{FF2B5EF4-FFF2-40B4-BE49-F238E27FC236}">
                <a16:creationId xmlns:a16="http://schemas.microsoft.com/office/drawing/2014/main" xmlns="" id="{94C8A395-645B-4F48-9374-5D7A73CF6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19019-973A-7144-B923-1412FE26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Virtual mobility courses -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5267EF-2B06-E64B-94E6-91A4000EB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Some </a:t>
            </a:r>
            <a:r>
              <a:rPr lang="en-US" sz="3600" b="1" dirty="0"/>
              <a:t>120 virtual mobility courses will be designed, funded and made available over the 3 years of this pilot project.</a:t>
            </a:r>
          </a:p>
          <a:p>
            <a:r>
              <a:rPr lang="en-US" sz="3600" dirty="0"/>
              <a:t>Courses to be included will be selected taking into account different parameters: </a:t>
            </a:r>
          </a:p>
          <a:p>
            <a:pPr lvl="1"/>
            <a:r>
              <a:rPr lang="en-US" sz="3200" dirty="0"/>
              <a:t>high demand, </a:t>
            </a:r>
          </a:p>
          <a:p>
            <a:pPr lvl="1"/>
            <a:r>
              <a:rPr lang="en-US" sz="3200" dirty="0"/>
              <a:t>high specialization, </a:t>
            </a:r>
          </a:p>
          <a:p>
            <a:pPr lvl="1"/>
            <a:r>
              <a:rPr lang="en-US" sz="3200" dirty="0"/>
              <a:t>exceptional 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DC1791-C8A7-1F44-B25A-B17196C0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186D-5049-7346-9686-524B547D88E1}" type="slidenum">
              <a:rPr lang="en-US" smtClean="0"/>
              <a:t>9</a:t>
            </a:fld>
            <a:endParaRPr lang="en-US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xmlns="" id="{8D943E5D-CF15-8D4D-94C6-EE5885FD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6" y="201924"/>
            <a:ext cx="1956641" cy="1254449"/>
          </a:xfrm>
          <a:prstGeom prst="rect">
            <a:avLst/>
          </a:prstGeom>
        </p:spPr>
      </p:pic>
      <p:pic>
        <p:nvPicPr>
          <p:cNvPr id="7" name="Εικόνα 2">
            <a:extLst>
              <a:ext uri="{FF2B5EF4-FFF2-40B4-BE49-F238E27FC236}">
                <a16:creationId xmlns:a16="http://schemas.microsoft.com/office/drawing/2014/main" xmlns="" id="{D8FDB448-A264-514B-8B72-65151CF4C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201924"/>
            <a:ext cx="1600980" cy="9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600</Words>
  <Application>Microsoft Office PowerPoint</Application>
  <PresentationFormat>Ευρεία οθόνη</PresentationFormat>
  <Paragraphs>90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Segoe UI Symbol</vt:lpstr>
      <vt:lpstr>SegoeUISymbol</vt:lpstr>
      <vt:lpstr>Symbol</vt:lpstr>
      <vt:lpstr>Times New Roman</vt:lpstr>
      <vt:lpstr>Office Theme</vt:lpstr>
      <vt:lpstr>CIVIS Mobility Work package, coordinated by the  National and Kapodistrian University of Athens</vt:lpstr>
      <vt:lpstr>Objectives  </vt:lpstr>
      <vt:lpstr>MOBILITY = STANDARD FEATURE</vt:lpstr>
      <vt:lpstr>Obstacles to student mobility</vt:lpstr>
      <vt:lpstr>Academic incentives</vt:lpstr>
      <vt:lpstr>European Doctorate label  </vt:lpstr>
      <vt:lpstr>Lowering the cost of mobility:  Shorter and flexible mobility </vt:lpstr>
      <vt:lpstr>Virtual Mobility offer</vt:lpstr>
      <vt:lpstr>Virtual mobility courses - objectives</vt:lpstr>
      <vt:lpstr>Logistical - language aspects of mobility  </vt:lpstr>
      <vt:lpstr>E-platform:  will centralize information prior to mobility, for all universities of the CIVIS network:  </vt:lpstr>
      <vt:lpstr>E-platform</vt:lpstr>
      <vt:lpstr>Welcome Desk for students</vt:lpstr>
      <vt:lpstr>NKUA – next actions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fotini</cp:lastModifiedBy>
  <cp:revision>21</cp:revision>
  <dcterms:created xsi:type="dcterms:W3CDTF">2019-09-08T08:53:26Z</dcterms:created>
  <dcterms:modified xsi:type="dcterms:W3CDTF">2019-09-10T10:23:55Z</dcterms:modified>
</cp:coreProperties>
</file>